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9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0"/>
  </p:notesMasterIdLst>
  <p:handoutMasterIdLst>
    <p:handoutMasterId r:id="rId49"/>
  </p:handoutMasterIdLst>
  <p:sldIdLst>
    <p:sldId id="410" r:id="rId4"/>
    <p:sldId id="517" r:id="rId5"/>
    <p:sldId id="462" r:id="rId6"/>
    <p:sldId id="467" r:id="rId7"/>
    <p:sldId id="484" r:id="rId8"/>
    <p:sldId id="501" r:id="rId9"/>
    <p:sldId id="496" r:id="rId11"/>
    <p:sldId id="512" r:id="rId12"/>
    <p:sldId id="564" r:id="rId13"/>
    <p:sldId id="565" r:id="rId14"/>
    <p:sldId id="566" r:id="rId15"/>
    <p:sldId id="567" r:id="rId16"/>
    <p:sldId id="510" r:id="rId17"/>
    <p:sldId id="556" r:id="rId18"/>
    <p:sldId id="558" r:id="rId19"/>
    <p:sldId id="559" r:id="rId20"/>
    <p:sldId id="560" r:id="rId21"/>
    <p:sldId id="561" r:id="rId22"/>
    <p:sldId id="562" r:id="rId23"/>
    <p:sldId id="469" r:id="rId24"/>
    <p:sldId id="468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20" r:id="rId33"/>
    <p:sldId id="521" r:id="rId34"/>
    <p:sldId id="528" r:id="rId35"/>
    <p:sldId id="550" r:id="rId36"/>
    <p:sldId id="551" r:id="rId37"/>
    <p:sldId id="552" r:id="rId38"/>
    <p:sldId id="553" r:id="rId39"/>
    <p:sldId id="554" r:id="rId40"/>
    <p:sldId id="555" r:id="rId41"/>
    <p:sldId id="529" r:id="rId42"/>
    <p:sldId id="530" r:id="rId43"/>
    <p:sldId id="531" r:id="rId44"/>
    <p:sldId id="508" r:id="rId45"/>
    <p:sldId id="498" r:id="rId46"/>
    <p:sldId id="500" r:id="rId47"/>
    <p:sldId id="466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7F7F7F"/>
    <a:srgbClr val="595959"/>
    <a:srgbClr val="138DCC"/>
    <a:srgbClr val="7DCAFF"/>
    <a:srgbClr val="A9E3F2"/>
    <a:srgbClr val="CCEDF7"/>
    <a:srgbClr val="8FD7ED"/>
    <a:srgbClr val="FFFFFF"/>
    <a:srgbClr val="BA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52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332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内容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029200" cy="472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内容右多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内容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029200" cy="472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内容右多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15240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2641600"/>
            <a:ext cx="47244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0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0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11.xml"/><Relationship Id="rId2" Type="http://schemas.openxmlformats.org/officeDocument/2006/relationships/image" Target="../media/image14.png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21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3" Type="http://schemas.openxmlformats.org/officeDocument/2006/relationships/slideLayout" Target="../slideLayouts/slideLayout6.xml"/><Relationship Id="rId32" Type="http://schemas.openxmlformats.org/officeDocument/2006/relationships/tags" Target="../tags/tag251.xml"/><Relationship Id="rId31" Type="http://schemas.openxmlformats.org/officeDocument/2006/relationships/tags" Target="../tags/tag250.xml"/><Relationship Id="rId30" Type="http://schemas.openxmlformats.org/officeDocument/2006/relationships/tags" Target="../tags/tag249.xml"/><Relationship Id="rId3" Type="http://schemas.openxmlformats.org/officeDocument/2006/relationships/tags" Target="../tags/tag222.xml"/><Relationship Id="rId29" Type="http://schemas.openxmlformats.org/officeDocument/2006/relationships/tags" Target="../tags/tag248.xml"/><Relationship Id="rId28" Type="http://schemas.openxmlformats.org/officeDocument/2006/relationships/tags" Target="../tags/tag247.xml"/><Relationship Id="rId27" Type="http://schemas.openxmlformats.org/officeDocument/2006/relationships/tags" Target="../tags/tag246.xml"/><Relationship Id="rId26" Type="http://schemas.openxmlformats.org/officeDocument/2006/relationships/tags" Target="../tags/tag245.xml"/><Relationship Id="rId25" Type="http://schemas.openxmlformats.org/officeDocument/2006/relationships/tags" Target="../tags/tag244.xml"/><Relationship Id="rId24" Type="http://schemas.openxmlformats.org/officeDocument/2006/relationships/tags" Target="../tags/tag243.xml"/><Relationship Id="rId23" Type="http://schemas.openxmlformats.org/officeDocument/2006/relationships/tags" Target="../tags/tag242.xml"/><Relationship Id="rId22" Type="http://schemas.openxmlformats.org/officeDocument/2006/relationships/tags" Target="../tags/tag241.xml"/><Relationship Id="rId21" Type="http://schemas.openxmlformats.org/officeDocument/2006/relationships/tags" Target="../tags/tag240.xml"/><Relationship Id="rId20" Type="http://schemas.openxmlformats.org/officeDocument/2006/relationships/tags" Target="../tags/tag239.xml"/><Relationship Id="rId2" Type="http://schemas.openxmlformats.org/officeDocument/2006/relationships/tags" Target="../tags/tag221.xml"/><Relationship Id="rId19" Type="http://schemas.openxmlformats.org/officeDocument/2006/relationships/tags" Target="../tags/tag238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25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255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5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5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5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59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9" Type="http://schemas.openxmlformats.org/officeDocument/2006/relationships/tags" Target="../tags/tag181.xml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2.xml"/><Relationship Id="rId2" Type="http://schemas.openxmlformats.org/officeDocument/2006/relationships/image" Target="../media/image31.png"/><Relationship Id="rId1" Type="http://schemas.openxmlformats.org/officeDocument/2006/relationships/tags" Target="../tags/tag26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26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2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26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27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74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2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8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2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8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27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84.xml"/><Relationship Id="rId2" Type="http://schemas.openxmlformats.org/officeDocument/2006/relationships/image" Target="../media/image49.png"/><Relationship Id="rId1" Type="http://schemas.openxmlformats.org/officeDocument/2006/relationships/tags" Target="../tags/tag283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86.xml"/><Relationship Id="rId2" Type="http://schemas.openxmlformats.org/officeDocument/2006/relationships/image" Target="../media/image50.png"/><Relationship Id="rId1" Type="http://schemas.openxmlformats.org/officeDocument/2006/relationships/tags" Target="../tags/tag28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image" Target="../media/image51.png"/><Relationship Id="rId1" Type="http://schemas.openxmlformats.org/officeDocument/2006/relationships/tags" Target="../tags/tag289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9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9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6.xml"/><Relationship Id="rId2" Type="http://schemas.openxmlformats.org/officeDocument/2006/relationships/image" Target="../media/image55.png"/><Relationship Id="rId1" Type="http://schemas.openxmlformats.org/officeDocument/2006/relationships/tags" Target="../tags/tag295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8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29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85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0" Type="http://schemas.openxmlformats.org/officeDocument/2006/relationships/slideLayout" Target="../slideLayouts/slideLayout6.xml"/><Relationship Id="rId2" Type="http://schemas.openxmlformats.org/officeDocument/2006/relationships/tags" Target="../tags/tag320.xml"/><Relationship Id="rId19" Type="http://schemas.openxmlformats.org/officeDocument/2006/relationships/tags" Target="../tags/tag329.xml"/><Relationship Id="rId18" Type="http://schemas.openxmlformats.org/officeDocument/2006/relationships/image" Target="../media/image65.svg"/><Relationship Id="rId17" Type="http://schemas.openxmlformats.org/officeDocument/2006/relationships/image" Target="../media/image64.png"/><Relationship Id="rId16" Type="http://schemas.openxmlformats.org/officeDocument/2006/relationships/image" Target="../media/image63.svg"/><Relationship Id="rId15" Type="http://schemas.openxmlformats.org/officeDocument/2006/relationships/image" Target="../media/image62.png"/><Relationship Id="rId14" Type="http://schemas.openxmlformats.org/officeDocument/2006/relationships/image" Target="../media/image61.svg"/><Relationship Id="rId13" Type="http://schemas.openxmlformats.org/officeDocument/2006/relationships/image" Target="../media/image60.png"/><Relationship Id="rId12" Type="http://schemas.openxmlformats.org/officeDocument/2006/relationships/image" Target="../media/image59.svg"/><Relationship Id="rId11" Type="http://schemas.openxmlformats.org/officeDocument/2006/relationships/image" Target="../media/image58.png"/><Relationship Id="rId10" Type="http://schemas.openxmlformats.org/officeDocument/2006/relationships/tags" Target="../tags/tag328.xml"/><Relationship Id="rId1" Type="http://schemas.openxmlformats.org/officeDocument/2006/relationships/tags" Target="../tags/tag3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0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3.xml"/><Relationship Id="rId2" Type="http://schemas.openxmlformats.org/officeDocument/2006/relationships/image" Target="../media/image3.png"/><Relationship Id="rId1" Type="http://schemas.openxmlformats.org/officeDocument/2006/relationships/tags" Target="../tags/tag20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05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317" y="218186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6000" b="1">
                <a:sym typeface="+mn-ea"/>
              </a:rPr>
              <a:t>OpenGov Hub</a:t>
            </a:r>
            <a:endParaRPr lang="en-US" altLang="zh-CN" sz="6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625850" y="3353435"/>
            <a:ext cx="480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cs typeface="+mn-ea"/>
                <a:sym typeface="+mn-ea"/>
              </a:rPr>
              <a:t>开源治理与运营一体化监测大屏</a:t>
            </a:r>
            <a:endParaRPr lang="zh-CN" altLang="en-US" sz="2400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965065" y="4013835"/>
            <a:ext cx="1982470" cy="307340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14290" y="4014470"/>
            <a:ext cx="1684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  <a:cs typeface="+mn-ea"/>
              </a:rPr>
              <a:t>队名：花园</a:t>
            </a:r>
            <a:r>
              <a:rPr lang="zh-CN" altLang="en-US" sz="1400" b="1">
                <a:solidFill>
                  <a:schemeClr val="bg1"/>
                </a:solidFill>
                <a:latin typeface="+mn-ea"/>
                <a:cs typeface="+mn-ea"/>
              </a:rPr>
              <a:t>宝宝</a:t>
            </a:r>
            <a:endParaRPr lang="zh-CN" altLang="en-US" sz="1400" b="1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5320" y="4645025"/>
            <a:ext cx="675513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sym typeface="+mn-ea"/>
              </a:rPr>
              <a:t>W2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：开源领域的可视化大屏（</a:t>
            </a:r>
            <a:r>
              <a:rPr lang="en-US" altLang="zh-CN">
                <a:solidFill>
                  <a:srgbClr val="7F7F7F"/>
                </a:solidFill>
                <a:sym typeface="+mn-ea"/>
              </a:rPr>
              <a:t>Dashboard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类作品）</a:t>
            </a:r>
            <a:endParaRPr lang="zh-CN" altLang="en-US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</a:rPr>
              <a:t>主题：开源社区治理相关的工具与服务作品</a:t>
            </a:r>
            <a:endParaRPr lang="zh-CN" altLang="en-US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</a:rPr>
              <a:t>使用开源项目：</a:t>
            </a:r>
            <a:r>
              <a:rPr lang="en-US" altLang="zh-CN">
                <a:solidFill>
                  <a:srgbClr val="7F7F7F"/>
                </a:solidFill>
              </a:rPr>
              <a:t>OpenDigger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MaxKB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SQLBot</a:t>
            </a:r>
            <a:r>
              <a:rPr lang="zh-CN" altLang="en-US">
                <a:solidFill>
                  <a:srgbClr val="7F7F7F"/>
                </a:solidFill>
              </a:rPr>
              <a:t>、</a:t>
            </a:r>
            <a:r>
              <a:rPr lang="en-US" altLang="zh-CN">
                <a:solidFill>
                  <a:srgbClr val="7F7F7F"/>
                </a:solidFill>
              </a:rPr>
              <a:t>DataEase</a:t>
            </a:r>
            <a:endParaRPr lang="en-US" altLang="zh-CN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sym typeface="+mn-ea"/>
              </a:rPr>
              <a:t>使用数据集：</a:t>
            </a:r>
            <a:r>
              <a:rPr lang="en-US" altLang="zh-CN">
                <a:solidFill>
                  <a:srgbClr val="7F7F7F"/>
                </a:solidFill>
                <a:sym typeface="+mn-ea"/>
              </a:rPr>
              <a:t>OpenDigger</a:t>
            </a:r>
            <a:r>
              <a:rPr lang="zh-CN" altLang="en-US">
                <a:solidFill>
                  <a:srgbClr val="7F7F7F"/>
                </a:solidFill>
                <a:sym typeface="+mn-ea"/>
              </a:rPr>
              <a:t>里的数据集</a:t>
            </a:r>
            <a:endParaRPr lang="en-US" altLang="zh-CN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7F7F7F"/>
              </a:solidFill>
            </a:endParaRP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01615" y="4345305"/>
            <a:ext cx="2152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7F7F7F"/>
                </a:solidFill>
              </a:rPr>
              <a:t>邵子翀、朱翎融</a:t>
            </a:r>
            <a:endParaRPr lang="zh-CN" altLang="en-US" sz="1200">
              <a:solidFill>
                <a:srgbClr val="7F7F7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数据</a:t>
            </a:r>
            <a:r>
              <a:rPr lang="zh-CN" altLang="en-US" b="1"/>
              <a:t>获取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OpenLeaderboard</a:t>
            </a:r>
            <a:endParaRPr lang="en-US" altLang="zh-CN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8" y="1988820"/>
            <a:ext cx="5263515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68" y="3247390"/>
            <a:ext cx="5273675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718310"/>
            <a:ext cx="5265420" cy="135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410" y="3247390"/>
            <a:ext cx="5389880" cy="30219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数据</a:t>
            </a:r>
            <a:r>
              <a:rPr lang="zh-CN" altLang="en-US" b="1"/>
              <a:t>获取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《</a:t>
            </a:r>
            <a:r>
              <a:rPr lang="en-US" altLang="zh-CN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2024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中国开源年度报告》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870710"/>
            <a:ext cx="5262880" cy="438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11"/>
          <p:cNvPicPr>
            <a:picLocks noChangeAspect="1"/>
          </p:cNvPicPr>
          <p:nvPr/>
        </p:nvPicPr>
        <p:blipFill>
          <a:blip r:embed="rId3"/>
          <a:srcRect t="3574"/>
          <a:stretch>
            <a:fillRect/>
          </a:stretch>
        </p:blipFill>
        <p:spPr>
          <a:xfrm>
            <a:off x="6515100" y="913130"/>
            <a:ext cx="4810125" cy="56883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词云图数据</a:t>
            </a:r>
            <a:r>
              <a:rPr lang="zh-CN" altLang="en-US" b="1"/>
              <a:t>获取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82650" y="1228090"/>
            <a:ext cx="588581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利用</a:t>
            </a:r>
            <a:r>
              <a:rPr lang="en-US" altLang="zh-CN"/>
              <a:t>Open-Digger</a:t>
            </a:r>
            <a:r>
              <a:rPr lang="zh-CN" altLang="en-US"/>
              <a:t>中的</a:t>
            </a: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output.py</a:t>
            </a:r>
            <a:r>
              <a:rPr lang="zh-CN" altLang="en-US"/>
              <a:t>文件对热点词语的出现次数</a:t>
            </a:r>
            <a:r>
              <a:rPr lang="zh-CN" altLang="en-US"/>
              <a:t>进行统计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核心函数：</a:t>
            </a:r>
            <a:r>
              <a:rPr lang="en-US" altLang="zh-CN"/>
              <a:t>count_topics_from_csv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读取整个</a:t>
            </a:r>
            <a:r>
              <a:rPr lang="en-US" altLang="zh-CN"/>
              <a:t>CSV</a:t>
            </a:r>
            <a:r>
              <a:rPr lang="zh-CN" altLang="en-US"/>
              <a:t>文件，对每一行数据进行处理，提取</a:t>
            </a:r>
            <a:r>
              <a:rPr lang="en-US" altLang="zh-CN"/>
              <a:t>repo_name</a:t>
            </a:r>
            <a:r>
              <a:rPr lang="zh-CN" altLang="en-US"/>
              <a:t>仓库名称、</a:t>
            </a:r>
            <a:r>
              <a:rPr lang="en-US" altLang="zh-CN"/>
              <a:t>topics_str</a:t>
            </a:r>
            <a:r>
              <a:rPr lang="zh-CN" altLang="en-US"/>
              <a:t>包含</a:t>
            </a:r>
            <a:r>
              <a:rPr lang="en-US" altLang="zh-CN"/>
              <a:t>topics </a:t>
            </a:r>
            <a:r>
              <a:rPr lang="zh-CN" altLang="en-US"/>
              <a:t>字符串（逗号分隔）等相关数据；再对</a:t>
            </a:r>
            <a:r>
              <a:rPr lang="en-US" altLang="zh-CN"/>
              <a:t>topics</a:t>
            </a:r>
            <a:r>
              <a:rPr lang="zh-CN" altLang="en-US"/>
              <a:t>进行解析，将字典的所有值转为列表</a:t>
            </a:r>
            <a:r>
              <a:rPr lang="zh-CN" altLang="en-US"/>
              <a:t>最后按</a:t>
            </a:r>
            <a:r>
              <a:rPr lang="en-US" altLang="zh-CN"/>
              <a:t>count</a:t>
            </a:r>
            <a:r>
              <a:rPr lang="zh-CN" altLang="en-US"/>
              <a:t>降序排序。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构建</a:t>
            </a:r>
            <a:r>
              <a:rPr lang="zh-CN" altLang="en-US"/>
              <a:t>输出文件数据格式</a:t>
            </a:r>
            <a:r>
              <a:rPr lang="zh-CN"/>
              <a:t>：</a:t>
            </a:r>
            <a:endParaRPr lang="zh-CN"/>
          </a:p>
          <a:p>
            <a:pPr>
              <a:lnSpc>
                <a:spcPct val="150000"/>
              </a:lnSpc>
            </a:pPr>
            <a:r>
              <a:rPr lang="en-US" altLang="zh-CN"/>
              <a:t>name</a:t>
            </a:r>
            <a:r>
              <a:rPr lang="zh-CN" altLang="en-US"/>
              <a:t>：技术热点词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count</a:t>
            </a:r>
            <a:r>
              <a:rPr lang="zh-CN" altLang="en-US"/>
              <a:t>：出现次数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repos</a:t>
            </a:r>
            <a:r>
              <a:rPr lang="zh-CN" altLang="en-US"/>
              <a:t>：涉及的仓库列表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490" y="1407795"/>
            <a:ext cx="3979545" cy="3138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1435" y="449650"/>
            <a:ext cx="10969200" cy="705600"/>
          </a:xfrm>
        </p:spPr>
        <p:txBody>
          <a:bodyPr/>
          <a:p>
            <a:r>
              <a:rPr lang="en-US" altLang="zh-CN"/>
              <a:t>OpenDigger</a:t>
            </a:r>
            <a:r>
              <a:t>数据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0" name="矩形: 圆角 29"/>
          <p:cNvSpPr/>
          <p:nvPr>
            <p:custDataLst>
              <p:tags r:id="rId2"/>
            </p:custDataLst>
          </p:nvPr>
        </p:nvSpPr>
        <p:spPr>
          <a:xfrm>
            <a:off x="766445" y="1793240"/>
            <a:ext cx="5202555" cy="4112260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765" tIns="702310" rIns="532765" bIns="453390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标题"/>
          <p:cNvSpPr/>
          <p:nvPr>
            <p:custDataLst>
              <p:tags r:id="rId3"/>
            </p:custDataLst>
          </p:nvPr>
        </p:nvSpPr>
        <p:spPr>
          <a:xfrm>
            <a:off x="2033765" y="142430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ym typeface="+mn-ea"/>
              </a:rPr>
              <a:t>数据存储</a:t>
            </a:r>
            <a:endParaRPr lang="zh-CN" altLang="en-US" sz="2000" b="1">
              <a:sym typeface="+mn-ea"/>
            </a:endParaRPr>
          </a:p>
        </p:txBody>
      </p:sp>
      <p:sp>
        <p:nvSpPr>
          <p:cNvPr id="33" name="矩形: 圆角 32"/>
          <p:cNvSpPr/>
          <p:nvPr>
            <p:custDataLst>
              <p:tags r:id="rId4"/>
            </p:custDataLst>
          </p:nvPr>
        </p:nvSpPr>
        <p:spPr>
          <a:xfrm>
            <a:off x="6212205" y="1793240"/>
            <a:ext cx="5390515" cy="4112895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2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32422" tIns="701253" rIns="532422" bIns="455676" numCol="1" spcCol="0" rtlCol="0" fromWordArt="0" anchor="ctr" anchorCtr="0" forceAA="0" compatLnSpc="1">
            <a:noAutofit/>
          </a:bodyPr>
          <a:lstStyle/>
          <a:p>
            <a:pPr marL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zh-CN" kern="120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4" name="标题"/>
          <p:cNvSpPr/>
          <p:nvPr>
            <p:custDataLst>
              <p:tags r:id="rId5"/>
            </p:custDataLst>
          </p:nvPr>
        </p:nvSpPr>
        <p:spPr>
          <a:xfrm>
            <a:off x="7694108" y="1425575"/>
            <a:ext cx="2426696" cy="735402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ym typeface="+mn-ea"/>
              </a:rPr>
              <a:t>指标计算</a:t>
            </a:r>
            <a:endParaRPr lang="zh-CN" altLang="en-US" sz="20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005" y="2134235"/>
            <a:ext cx="510857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ClickHouse数据库：</a:t>
            </a:r>
            <a:r>
              <a:rPr lang="zh-CN" altLang="en-US">
                <a:sym typeface="+mn-ea"/>
              </a:rPr>
              <a:t>存储原始事件数据（events表）和计算后的指标数据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OSS（对象存储）：</a:t>
            </a:r>
            <a:r>
              <a:rPr lang="zh-CN" altLang="en-US">
                <a:sym typeface="+mn-ea"/>
              </a:rPr>
              <a:t>https://oss.opendigger.cn/  预计算的指标数据JSON文件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ym typeface="+mn-ea"/>
              </a:rPr>
              <a:t>global_openrank：</a:t>
            </a:r>
            <a:r>
              <a:rPr lang="zh-CN" altLang="en-US">
                <a:sym typeface="+mn-ea"/>
              </a:rPr>
              <a:t>全局影响力数据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ym typeface="+mn-ea"/>
              </a:rPr>
              <a:t>community_openrank：</a:t>
            </a:r>
            <a:r>
              <a:rPr lang="zh-CN" altLang="en-US">
                <a:sym typeface="+mn-ea"/>
              </a:rPr>
              <a:t>社区影响力数据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ym typeface="+mn-ea"/>
              </a:rPr>
              <a:t>events：</a:t>
            </a:r>
            <a:r>
              <a:rPr lang="zh-CN" altLang="en-US">
                <a:sym typeface="+mn-ea"/>
              </a:rPr>
              <a:t>GitHub/Gitee事件数据（PR、Issue、Commit等）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ym typeface="+mn-ea"/>
              </a:rPr>
              <a:t>user_info：</a:t>
            </a:r>
            <a:r>
              <a:rPr lang="zh-CN" altLang="en-US">
                <a:sym typeface="+mn-ea"/>
              </a:rPr>
              <a:t>用户信息视图（包含地理位置）</a:t>
            </a:r>
            <a:endParaRPr lang="zh-CN" altLang="en-US"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>
                <a:sym typeface="+mn-ea"/>
              </a:rPr>
              <a:t>labels：</a:t>
            </a:r>
            <a:r>
              <a:rPr lang="zh-CN" altLang="en-US">
                <a:sym typeface="+mn-ea"/>
              </a:rPr>
              <a:t>标签数据表</a:t>
            </a:r>
            <a:endParaRPr lang="zh-CN" altLang="en-US">
              <a:sym typeface="+mn-ea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3175" y="2148205"/>
            <a:ext cx="6000750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CHAOSS指标：</a:t>
            </a:r>
            <a:r>
              <a:rPr lang="zh-CN" altLang="en-US"/>
              <a:t>社区健康度</a:t>
            </a:r>
            <a:r>
              <a:rPr lang="en-US" altLang="zh-CN"/>
              <a:t>-src/metrics/chaoss.ts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chaossActiveDatesAndTimes</a:t>
            </a:r>
            <a:r>
              <a:rPr lang="zh-CN" altLang="en-US" b="1"/>
              <a:t>：</a:t>
            </a:r>
            <a:r>
              <a:rPr lang="zh-CN" altLang="en-US"/>
              <a:t>活动时间分布</a:t>
            </a:r>
            <a:r>
              <a:rPr lang="en-US" altLang="zh-CN" b="1"/>
              <a:t>chaossBusFactor</a:t>
            </a:r>
            <a:r>
              <a:rPr lang="zh-CN" altLang="en-US" b="1"/>
              <a:t>：</a:t>
            </a:r>
            <a:r>
              <a:rPr lang="zh-CN" altLang="en-US"/>
              <a:t>社区健康度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chaossNewContributors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/>
              <a:t>新贡献者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chaossChangeRequests</a:t>
            </a:r>
            <a:r>
              <a:rPr lang="zh-CN" altLang="en-US" b="1"/>
              <a:t>：</a:t>
            </a:r>
            <a:r>
              <a:rPr lang="en-US" altLang="zh-CN"/>
              <a:t>PR</a:t>
            </a:r>
            <a:r>
              <a:rPr lang="zh-CN" altLang="en-US"/>
              <a:t>相关指标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chaossIssuesNew</a:t>
            </a:r>
            <a:r>
              <a:rPr lang="zh-CN" altLang="en-US" b="1"/>
              <a:t>：</a:t>
            </a:r>
            <a:r>
              <a:rPr lang="en-US" altLang="zh-CN"/>
              <a:t>Issue</a:t>
            </a:r>
            <a:r>
              <a:rPr lang="zh-CN" altLang="en-US"/>
              <a:t>相关指标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138DCC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核心指标：</a:t>
            </a:r>
            <a:r>
              <a:rPr lang="zh-CN" altLang="en-US"/>
              <a:t>影响力、活跃度</a:t>
            </a:r>
            <a:r>
              <a:rPr lang="en-US" altLang="zh-CN"/>
              <a:t>-src/metrics/indices.ts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getRepoOpenrank</a:t>
            </a:r>
            <a:r>
              <a:rPr lang="zh-CN" altLang="en-US" b="1"/>
              <a:t>：</a:t>
            </a:r>
            <a:r>
              <a:rPr lang="zh-CN" altLang="en-US"/>
              <a:t>仓库影响力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getUserOpenrank</a:t>
            </a:r>
            <a:r>
              <a:rPr lang="zh-CN" altLang="en-US" b="1"/>
              <a:t>：</a:t>
            </a:r>
            <a:r>
              <a:rPr lang="zh-CN" altLang="en-US"/>
              <a:t>用户影响力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getRepoActivity</a:t>
            </a:r>
            <a:r>
              <a:rPr lang="zh-CN" altLang="en-US" b="1"/>
              <a:t>：</a:t>
            </a:r>
            <a:r>
              <a:rPr lang="zh-CN" altLang="en-US"/>
              <a:t>仓库活跃度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 b="1"/>
              <a:t>getAttention</a:t>
            </a:r>
            <a:r>
              <a:rPr lang="zh-CN" altLang="en-US" b="1"/>
              <a:t>：</a:t>
            </a:r>
            <a:r>
              <a:rPr lang="zh-CN" altLang="en-US"/>
              <a:t>关注度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420" y="449650"/>
            <a:ext cx="10969200" cy="705600"/>
          </a:xfrm>
        </p:spPr>
        <p:txBody>
          <a:bodyPr/>
          <a:p>
            <a:r>
              <a:rPr lang="zh-CN" altLang="en-US"/>
              <a:t>数据</a:t>
            </a:r>
            <a:r>
              <a:rPr lang="zh-CN" altLang="en-US"/>
              <a:t>提取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41350" y="1463040"/>
            <a:ext cx="8900795" cy="3736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我们选择</a:t>
            </a: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OSS提取数据</a:t>
            </a:r>
            <a:r>
              <a:rPr lang="zh-CN" altLang="en-US"/>
              <a:t>，</a:t>
            </a:r>
            <a:r>
              <a:rPr lang="zh-CN" altLang="en-US"/>
              <a:t>因为：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数据已预处理：</a:t>
            </a:r>
            <a:r>
              <a:rPr lang="en-US" altLang="zh-CN"/>
              <a:t>OSS</a:t>
            </a:r>
            <a:r>
              <a:rPr lang="zh-CN" altLang="en-US"/>
              <a:t>上的数据已按时间聚合，格式统一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访问速度快：直接</a:t>
            </a:r>
            <a:r>
              <a:rPr lang="en-US" altLang="zh-CN"/>
              <a:t>HTTP</a:t>
            </a:r>
            <a:r>
              <a:rPr lang="zh-CN" altLang="en-US"/>
              <a:t>请求，比数据库查询更快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数据格式稳定：</a:t>
            </a:r>
            <a:r>
              <a:rPr lang="en-US" altLang="zh-CN"/>
              <a:t>JSON</a:t>
            </a:r>
            <a:r>
              <a:rPr lang="zh-CN" altLang="en-US"/>
              <a:t>格式，易于解析和处理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OSS数据格式：</a:t>
            </a: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时间键格式：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年份（</a:t>
            </a:r>
            <a:r>
              <a:rPr lang="en-US" altLang="zh-CN"/>
              <a:t>2020</a:t>
            </a:r>
            <a:r>
              <a:rPr lang="zh-CN" altLang="en-US"/>
              <a:t>）、年月（</a:t>
            </a:r>
            <a:r>
              <a:rPr lang="en-US" altLang="zh-CN"/>
              <a:t>202008</a:t>
            </a:r>
            <a:r>
              <a:rPr lang="zh-CN" altLang="en-US"/>
              <a:t>）、季度（</a:t>
            </a:r>
            <a:r>
              <a:rPr lang="en-US" altLang="zh-CN"/>
              <a:t>2020Q3</a:t>
            </a:r>
            <a:r>
              <a:rPr lang="zh-CN" altLang="en-US"/>
              <a:t>）、日期（</a:t>
            </a:r>
            <a:r>
              <a:rPr lang="en-US" altLang="zh-CN"/>
              <a:t>20200815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值为数字类型，表示该时间段的指标值</a:t>
            </a:r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279765" y="534670"/>
            <a:ext cx="2870835" cy="2658745"/>
            <a:chOff x="2178" y="5071"/>
            <a:chExt cx="4878" cy="4833"/>
          </a:xfrm>
        </p:grpSpPr>
        <p:sp>
          <p:nvSpPr>
            <p:cNvPr id="26" name="文本框 25"/>
            <p:cNvSpPr txBox="1"/>
            <p:nvPr/>
          </p:nvSpPr>
          <p:spPr>
            <a:xfrm>
              <a:off x="2178" y="5071"/>
              <a:ext cx="3112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OSS</a:t>
              </a:r>
              <a:r>
                <a:rPr lang="zh-CN" altLang="en-US"/>
                <a:t>结构</a:t>
              </a:r>
              <a:r>
                <a:rPr lang="zh-CN" altLang="en-US"/>
                <a:t>示例：</a:t>
              </a:r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6" y="5899"/>
              <a:ext cx="4710" cy="4005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8279765" y="3221990"/>
            <a:ext cx="234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OSS</a:t>
            </a:r>
            <a:r>
              <a:rPr lang="zh-CN" altLang="en-US"/>
              <a:t>数据提取</a:t>
            </a:r>
            <a:r>
              <a:rPr lang="zh-CN" altLang="en-US"/>
              <a:t>流程：</a:t>
            </a:r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65" y="3642995"/>
            <a:ext cx="2769870" cy="2884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原始数据</a:t>
            </a:r>
            <a:r>
              <a:rPr lang="zh-CN" altLang="en-US"/>
              <a:t>处理</a:t>
            </a:r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0" y="3745139"/>
            <a:ext cx="11074400" cy="0"/>
          </a:xfrm>
          <a:prstGeom prst="line">
            <a:avLst/>
          </a:prstGeom>
          <a:ln w="25400">
            <a:solidFill>
              <a:srgbClr val="0070C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13456694">
            <a:off x="10990571" y="3679426"/>
            <a:ext cx="125256" cy="13142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 flipV="1">
            <a:off x="1240975" y="2150380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1152873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360746" y="2394434"/>
            <a:ext cx="1796231" cy="860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定义仓库列表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定义指标列表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370271" y="2117094"/>
            <a:ext cx="1290517" cy="2525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zh-CN" altLang="en-US" sz="1600" b="1" spc="100" dirty="0">
                <a:solidFill>
                  <a:srgbClr val="0070C0"/>
                </a:solidFill>
              </a:rPr>
              <a:t>数据准备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 flipV="1">
            <a:off x="3830841" y="2150380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3750220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3927475" y="2383155"/>
            <a:ext cx="2387600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成功：解析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，提取时间键值对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失败：记录错误，继续下一个请求，不中断流程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3947898" y="2105664"/>
            <a:ext cx="1290517" cy="2525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处理响应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6396172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3"/>
            </p:custDataLst>
          </p:nvPr>
        </p:nvCxnSpPr>
        <p:spPr>
          <a:xfrm flipV="1">
            <a:off x="6465005" y="2150380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6620510" y="2383155"/>
            <a:ext cx="2347595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添加业务字段：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orgLabel……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这些字段来自仓库配置，用于后续分组和筛选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5"/>
            </p:custDataLst>
          </p:nvPr>
        </p:nvSpPr>
        <p:spPr>
          <a:xfrm>
            <a:off x="6635115" y="2105660"/>
            <a:ext cx="1686560" cy="252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增加维度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cxnSp>
        <p:nvCxnSpPr>
          <p:cNvPr id="9" name="直接连接符 8"/>
          <p:cNvCxnSpPr/>
          <p:nvPr>
            <p:custDataLst>
              <p:tags r:id="rId16"/>
            </p:custDataLst>
          </p:nvPr>
        </p:nvCxnSpPr>
        <p:spPr>
          <a:xfrm>
            <a:off x="2529570" y="3937964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>
            <p:custDataLst>
              <p:tags r:id="rId17"/>
            </p:custDataLst>
          </p:nvPr>
        </p:nvSpPr>
        <p:spPr>
          <a:xfrm>
            <a:off x="2457908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2630170" y="4591685"/>
            <a:ext cx="2379980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双重循环：每个仓库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×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每个指标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构建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OSS URL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 GET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请求获取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9"/>
            </p:custDataLst>
          </p:nvPr>
        </p:nvSpPr>
        <p:spPr>
          <a:xfrm>
            <a:off x="2649855" y="4319905"/>
            <a:ext cx="1374140" cy="252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遍历请求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cxnSp>
        <p:nvCxnSpPr>
          <p:cNvPr id="10" name="直接连接符 9"/>
          <p:cNvCxnSpPr/>
          <p:nvPr>
            <p:custDataLst>
              <p:tags r:id="rId20"/>
            </p:custDataLst>
          </p:nvPr>
        </p:nvCxnSpPr>
        <p:spPr>
          <a:xfrm>
            <a:off x="5111949" y="3937964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>
            <p:custDataLst>
              <p:tags r:id="rId21"/>
            </p:custDataLst>
          </p:nvPr>
        </p:nvSpPr>
        <p:spPr>
          <a:xfrm>
            <a:off x="5047773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5224780" y="4591685"/>
            <a:ext cx="2437765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将时间键值对转换为行数据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每个时间键生成一行：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{platform, org, repo, metric, timeKey, value}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23"/>
            </p:custDataLst>
          </p:nvPr>
        </p:nvSpPr>
        <p:spPr>
          <a:xfrm>
            <a:off x="5239385" y="4319905"/>
            <a:ext cx="1651635" cy="252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数据扁平化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24"/>
            </p:custDataLst>
          </p:nvPr>
        </p:nvSpPr>
        <p:spPr>
          <a:xfrm>
            <a:off x="7700671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25"/>
            </p:custDataLst>
          </p:nvPr>
        </p:nvSpPr>
        <p:spPr>
          <a:xfrm>
            <a:off x="7901305" y="4587875"/>
            <a:ext cx="2797810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按年份聚合：提取年份，计算平均值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按机构聚合：累加每个机构的指标值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按类别聚合：计算每个类别的平均值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26"/>
            </p:custDataLst>
          </p:nvPr>
        </p:nvSpPr>
        <p:spPr>
          <a:xfrm>
            <a:off x="7922820" y="4319833"/>
            <a:ext cx="1290517" cy="2525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数据聚合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cxnSp>
        <p:nvCxnSpPr>
          <p:cNvPr id="49" name="直接连接符 48"/>
          <p:cNvCxnSpPr/>
          <p:nvPr>
            <p:custDataLst>
              <p:tags r:id="rId27"/>
            </p:custDataLst>
          </p:nvPr>
        </p:nvCxnSpPr>
        <p:spPr>
          <a:xfrm>
            <a:off x="7770120" y="3937964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>
            <p:custDataLst>
              <p:tags r:id="rId28"/>
            </p:custDataLst>
          </p:nvPr>
        </p:nvSpPr>
        <p:spPr>
          <a:xfrm>
            <a:off x="9027071" y="3667202"/>
            <a:ext cx="144000" cy="144000"/>
          </a:xfrm>
          <a:prstGeom prst="ellipse">
            <a:avLst/>
          </a:prstGeom>
          <a:solidFill>
            <a:srgbClr val="0070C0"/>
          </a:solidFill>
          <a:ln w="44450">
            <a:solidFill>
              <a:srgbClr val="FFFFFF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29"/>
            </p:custDataLst>
          </p:nvPr>
        </p:nvCxnSpPr>
        <p:spPr>
          <a:xfrm flipV="1">
            <a:off x="9095904" y="2150380"/>
            <a:ext cx="0" cy="1440000"/>
          </a:xfrm>
          <a:prstGeom prst="line">
            <a:avLst/>
          </a:prstGeom>
          <a:ln w="25400">
            <a:gradFill>
              <a:gsLst>
                <a:gs pos="9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30"/>
            </p:custDataLst>
          </p:nvPr>
        </p:nvSpPr>
        <p:spPr>
          <a:xfrm>
            <a:off x="9228455" y="2383155"/>
            <a:ext cx="2031365" cy="860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件、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Excel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文件，以适应不同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31"/>
            </p:custDataLst>
          </p:nvPr>
        </p:nvSpPr>
        <p:spPr>
          <a:xfrm>
            <a:off x="9243283" y="2105664"/>
            <a:ext cx="1290517" cy="2525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spc="100" dirty="0">
                <a:solidFill>
                  <a:srgbClr val="0070C0"/>
                </a:solidFill>
              </a:rPr>
              <a:t>导出文件</a:t>
            </a:r>
            <a:endParaRPr lang="zh-CN" altLang="en-US" sz="1600" b="1" spc="100" dirty="0">
              <a:solidFill>
                <a:srgbClr val="0070C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3" name="圆角矩形 12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32" name="圆角矩形 31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部分代码</a:t>
            </a:r>
            <a:r>
              <a:rPr lang="zh-CN" altLang="en-US"/>
              <a:t>展示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13" name="圆角矩形 12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32" name="圆角矩形 31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70025"/>
            <a:ext cx="3722370" cy="276606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1470025"/>
            <a:ext cx="5612130" cy="2762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健康度总览数据</a:t>
            </a:r>
            <a:r>
              <a:rPr lang="zh-CN" altLang="en-US"/>
              <a:t>处理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13" name="圆角矩形 12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32" name="圆角矩形 31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716405"/>
            <a:ext cx="5148580" cy="4068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8650" y="1363345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指标</a:t>
            </a:r>
            <a:r>
              <a:rPr lang="zh-CN" altLang="en-US"/>
              <a:t>说明：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87820" y="718185"/>
            <a:ext cx="4064000" cy="6005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/>
              <a:t>计算五个维度得分：</a:t>
            </a: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1</a:t>
            </a:r>
            <a:r>
              <a:rPr lang="zh-CN" altLang="en-US" sz="1600"/>
              <a:t>、活跃度得分</a:t>
            </a:r>
            <a:endParaRPr lang="zh-CN" altLang="en-US" sz="1600"/>
          </a:p>
          <a:p>
            <a:pPr>
              <a:lnSpc>
                <a:spcPct val="130000"/>
              </a:lnSpc>
            </a:pPr>
            <a:endParaRPr lang="zh-CN" altLang="en-US" sz="1600"/>
          </a:p>
          <a:p>
            <a:pPr>
              <a:lnSpc>
                <a:spcPct val="130000"/>
              </a:lnSpc>
            </a:pPr>
            <a:r>
              <a:rPr lang="en-US" altLang="zh-CN" sz="1600"/>
              <a:t>2</a:t>
            </a:r>
            <a:r>
              <a:rPr lang="zh-CN" altLang="en-US" sz="1600"/>
              <a:t>、协作效率得分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 sz="1600"/>
          </a:p>
          <a:p>
            <a:r>
              <a:rPr lang="en-US" altLang="zh-CN" sz="1600"/>
              <a:t>3</a:t>
            </a:r>
            <a:r>
              <a:rPr lang="zh-CN" altLang="en-US" sz="1600"/>
              <a:t>、影响力得分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1600"/>
              <a:t>4</a:t>
            </a:r>
            <a:r>
              <a:rPr lang="zh-CN" altLang="en-US" sz="1600"/>
              <a:t>、代码质量得分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130000"/>
              </a:lnSpc>
            </a:pPr>
            <a:r>
              <a:rPr lang="en-US" altLang="zh-CN" sz="1600"/>
              <a:t>5</a:t>
            </a:r>
            <a:r>
              <a:rPr lang="zh-CN" altLang="en-US" sz="1600"/>
              <a:t>、社区生态得分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10" y="1420495"/>
            <a:ext cx="2598420" cy="274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210" y="2080895"/>
            <a:ext cx="4304030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210" y="3420110"/>
            <a:ext cx="3190875" cy="6457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845" y="4481195"/>
            <a:ext cx="3886200" cy="7340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845" y="5570220"/>
            <a:ext cx="4171950" cy="9969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协作</a:t>
            </a:r>
            <a:r>
              <a:rPr lang="zh-CN" altLang="en-US"/>
              <a:t>效率数据</a:t>
            </a:r>
            <a:r>
              <a:rPr lang="zh-CN" altLang="en-US"/>
              <a:t>处理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13" name="圆角矩形 12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32" name="圆角矩形 31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8650" y="1363345"/>
            <a:ext cx="240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定义</a:t>
            </a:r>
            <a:r>
              <a:rPr lang="en-US" altLang="zh-CN"/>
              <a:t>Issue</a:t>
            </a:r>
            <a:r>
              <a:rPr lang="zh-CN" altLang="en-US"/>
              <a:t>指标</a:t>
            </a:r>
            <a:r>
              <a:rPr lang="zh-CN" altLang="en-US"/>
              <a:t>类型：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1858645"/>
            <a:ext cx="3768725" cy="12192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6245225" y="1346200"/>
            <a:ext cx="5326380" cy="3776980"/>
            <a:chOff x="990" y="4957"/>
            <a:chExt cx="8388" cy="5948"/>
          </a:xfrm>
        </p:grpSpPr>
        <p:sp>
          <p:nvSpPr>
            <p:cNvPr id="9" name="文本框 8"/>
            <p:cNvSpPr txBox="1"/>
            <p:nvPr/>
          </p:nvSpPr>
          <p:spPr>
            <a:xfrm>
              <a:off x="990" y="4957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按年份聚合：（聚合逻辑</a:t>
              </a:r>
              <a:r>
                <a:rPr lang="zh-CN" altLang="en-US"/>
                <a:t>一致）</a:t>
              </a:r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" y="5764"/>
              <a:ext cx="8255" cy="5141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634365" y="3429000"/>
            <a:ext cx="4747260" cy="2260600"/>
            <a:chOff x="11770" y="2553"/>
            <a:chExt cx="7476" cy="3560"/>
          </a:xfrm>
        </p:grpSpPr>
        <p:sp>
          <p:nvSpPr>
            <p:cNvPr id="12" name="文本框 11"/>
            <p:cNvSpPr txBox="1"/>
            <p:nvPr/>
          </p:nvSpPr>
          <p:spPr>
            <a:xfrm>
              <a:off x="11770" y="2553"/>
              <a:ext cx="74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定义</a:t>
              </a:r>
              <a:r>
                <a:rPr lang="en-US" altLang="zh-CN"/>
                <a:t>PR</a:t>
              </a:r>
              <a:r>
                <a:rPr lang="zh-CN" altLang="en-US"/>
                <a:t>指标类型：</a:t>
              </a:r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30" y="3331"/>
              <a:ext cx="6763" cy="2782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24</a:t>
            </a:r>
            <a:r>
              <a:rPr>
                <a:sym typeface="+mn-ea"/>
              </a:rPr>
              <a:t>小时开源贡献行为分布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13" name="圆角矩形 12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32" name="圆角矩形 31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8650" y="1363345"/>
            <a:ext cx="3021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</a:t>
            </a:r>
            <a:r>
              <a:rPr lang="zh-CN" altLang="en-US"/>
              <a:t>×</a:t>
            </a:r>
            <a:r>
              <a:rPr lang="en-US" altLang="zh-CN"/>
              <a:t>24</a:t>
            </a:r>
            <a:r>
              <a:rPr lang="zh-CN" altLang="en-US"/>
              <a:t>数据点转换为</a:t>
            </a:r>
            <a:r>
              <a:rPr lang="en-US" altLang="zh-CN"/>
              <a:t>24</a:t>
            </a:r>
            <a:r>
              <a:rPr lang="zh-CN" altLang="en-US"/>
              <a:t>小时：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45225" y="1363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汇总：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" y="1805940"/>
            <a:ext cx="4073525" cy="281559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8650" y="4700270"/>
            <a:ext cx="4747260" cy="1306195"/>
            <a:chOff x="1669" y="8572"/>
            <a:chExt cx="7476" cy="2057"/>
          </a:xfrm>
        </p:grpSpPr>
        <p:sp>
          <p:nvSpPr>
            <p:cNvPr id="12" name="文本框 11"/>
            <p:cNvSpPr txBox="1"/>
            <p:nvPr/>
          </p:nvSpPr>
          <p:spPr>
            <a:xfrm>
              <a:off x="1669" y="8572"/>
              <a:ext cx="74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计算</a:t>
              </a:r>
              <a:r>
                <a:rPr lang="zh-CN" altLang="en-US"/>
                <a:t>占比：</a:t>
              </a:r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7" y="9283"/>
              <a:ext cx="7265" cy="1346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0" y="1781175"/>
            <a:ext cx="4469765" cy="48806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67870" y="2430222"/>
            <a:ext cx="1928812" cy="1081088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矩形: 圆角 8"/>
          <p:cNvSpPr/>
          <p:nvPr>
            <p:custDataLst>
              <p:tags r:id="rId2"/>
            </p:custDataLst>
          </p:nvPr>
        </p:nvSpPr>
        <p:spPr>
          <a:xfrm flipH="1">
            <a:off x="4221873" y="1108432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2169D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0" name="序号"/>
          <p:cNvSpPr txBox="1"/>
          <p:nvPr>
            <p:custDataLst>
              <p:tags r:id="rId3"/>
            </p:custDataLst>
          </p:nvPr>
        </p:nvSpPr>
        <p:spPr>
          <a:xfrm>
            <a:off x="4451751" y="1235869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70C0"/>
                </a:solidFill>
                <a:latin typeface="+mn-ea"/>
              </a:rPr>
              <a:t>01</a:t>
            </a:r>
            <a:endParaRPr lang="en-US" sz="32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4"/>
            </p:custDataLst>
          </p:nvPr>
        </p:nvSpPr>
        <p:spPr>
          <a:xfrm>
            <a:off x="6014623" y="1235869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开发背景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2" name="矩形: 圆角 11"/>
          <p:cNvSpPr/>
          <p:nvPr>
            <p:custDataLst>
              <p:tags r:id="rId5"/>
            </p:custDataLst>
          </p:nvPr>
        </p:nvSpPr>
        <p:spPr>
          <a:xfrm flipH="1">
            <a:off x="4656266" y="2330519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138DCC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4886144" y="2457956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38DCC"/>
                </a:solidFill>
                <a:latin typeface="+mn-ea"/>
              </a:rPr>
              <a:t>02</a:t>
            </a:r>
            <a:endParaRPr lang="en-US" sz="3200" b="1" dirty="0">
              <a:solidFill>
                <a:srgbClr val="138DCC"/>
              </a:solidFill>
              <a:latin typeface="+mn-ea"/>
            </a:endParaRPr>
          </a:p>
        </p:txBody>
      </p:sp>
      <p:sp>
        <p:nvSpPr>
          <p:cNvPr id="14" name="项标题"/>
          <p:cNvSpPr txBox="1"/>
          <p:nvPr>
            <p:custDataLst>
              <p:tags r:id="rId7"/>
            </p:custDataLst>
          </p:nvPr>
        </p:nvSpPr>
        <p:spPr>
          <a:xfrm>
            <a:off x="6449016" y="2457956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技术路线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5" name="矩形: 圆角 14"/>
          <p:cNvSpPr/>
          <p:nvPr>
            <p:custDataLst>
              <p:tags r:id="rId8"/>
            </p:custDataLst>
          </p:nvPr>
        </p:nvSpPr>
        <p:spPr>
          <a:xfrm flipH="1">
            <a:off x="4656266" y="3552606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2169D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6" name="序号"/>
          <p:cNvSpPr txBox="1"/>
          <p:nvPr>
            <p:custDataLst>
              <p:tags r:id="rId9"/>
            </p:custDataLst>
          </p:nvPr>
        </p:nvSpPr>
        <p:spPr>
          <a:xfrm>
            <a:off x="4886144" y="3680043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70C0"/>
                </a:solidFill>
                <a:latin typeface="+mn-ea"/>
              </a:rPr>
              <a:t>03</a:t>
            </a:r>
            <a:endParaRPr lang="en-US" sz="32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7" name="项标题"/>
          <p:cNvSpPr txBox="1"/>
          <p:nvPr>
            <p:custDataLst>
              <p:tags r:id="rId10"/>
            </p:custDataLst>
          </p:nvPr>
        </p:nvSpPr>
        <p:spPr>
          <a:xfrm>
            <a:off x="6449016" y="3680678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具体</a:t>
            </a: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实现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8" name="矩形: 圆角 17"/>
          <p:cNvSpPr/>
          <p:nvPr>
            <p:custDataLst>
              <p:tags r:id="rId11"/>
            </p:custDataLst>
          </p:nvPr>
        </p:nvSpPr>
        <p:spPr>
          <a:xfrm flipH="1">
            <a:off x="4221873" y="4774692"/>
            <a:ext cx="6667245" cy="9748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4000"/>
                  <a:lumOff val="96000"/>
                </a:schemeClr>
              </a:gs>
              <a:gs pos="100000">
                <a:schemeClr val="bg2">
                  <a:lumMod val="4000"/>
                  <a:lumOff val="96000"/>
                </a:schemeClr>
              </a:gs>
            </a:gsLst>
            <a:lin ang="10800000" scaled="0"/>
          </a:gradFill>
          <a:ln>
            <a:solidFill>
              <a:srgbClr val="138DCC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latin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12"/>
            </p:custDataLst>
          </p:nvPr>
        </p:nvSpPr>
        <p:spPr>
          <a:xfrm>
            <a:off x="4451751" y="4902129"/>
            <a:ext cx="845820" cy="72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38DCC"/>
                </a:solidFill>
                <a:latin typeface="+mn-ea"/>
              </a:rPr>
              <a:t>04</a:t>
            </a:r>
            <a:endParaRPr lang="en-US" sz="3200" b="1" dirty="0">
              <a:solidFill>
                <a:srgbClr val="138DCC"/>
              </a:solidFill>
              <a:latin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13"/>
            </p:custDataLst>
          </p:nvPr>
        </p:nvSpPr>
        <p:spPr>
          <a:xfrm>
            <a:off x="6014623" y="4902129"/>
            <a:ext cx="4683702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现实意义和应用</a:t>
            </a: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场景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4"/>
            </p:custDataLst>
          </p:nvPr>
        </p:nvCxnSpPr>
        <p:spPr>
          <a:xfrm>
            <a:off x="5555840" y="1415870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5990233" y="2637957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6"/>
            </p:custDataLst>
          </p:nvPr>
        </p:nvCxnSpPr>
        <p:spPr>
          <a:xfrm>
            <a:off x="5990233" y="3860044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7"/>
            </p:custDataLst>
          </p:nvPr>
        </p:nvCxnSpPr>
        <p:spPr>
          <a:xfrm>
            <a:off x="5555840" y="5082130"/>
            <a:ext cx="0" cy="3600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>
            <p:custDataLst>
              <p:tags r:id="rId18"/>
            </p:custDataLst>
          </p:nvPr>
        </p:nvSpPr>
        <p:spPr>
          <a:xfrm>
            <a:off x="1027709" y="3735802"/>
            <a:ext cx="1603177" cy="238274"/>
          </a:xfrm>
          <a:custGeom>
            <a:avLst/>
            <a:gdLst/>
            <a:ahLst/>
            <a:cxnLst/>
            <a:rect l="l" t="t" r="r" b="b"/>
            <a:pathLst>
              <a:path w="1603177" h="238274">
                <a:moveTo>
                  <a:pt x="310307" y="26789"/>
                </a:moveTo>
                <a:cubicBezTo>
                  <a:pt x="286792" y="26789"/>
                  <a:pt x="267742" y="35322"/>
                  <a:pt x="253157" y="52387"/>
                </a:cubicBezTo>
                <a:cubicBezTo>
                  <a:pt x="238571" y="69453"/>
                  <a:pt x="231279" y="91827"/>
                  <a:pt x="231279" y="119509"/>
                </a:cubicBezTo>
                <a:cubicBezTo>
                  <a:pt x="231279" y="147389"/>
                  <a:pt x="238398" y="169738"/>
                  <a:pt x="252636" y="186556"/>
                </a:cubicBezTo>
                <a:cubicBezTo>
                  <a:pt x="266874" y="203373"/>
                  <a:pt x="285452" y="211782"/>
                  <a:pt x="308372" y="211782"/>
                </a:cubicBezTo>
                <a:cubicBezTo>
                  <a:pt x="332978" y="211782"/>
                  <a:pt x="352301" y="203721"/>
                  <a:pt x="366340" y="187598"/>
                </a:cubicBezTo>
                <a:cubicBezTo>
                  <a:pt x="380380" y="171475"/>
                  <a:pt x="387399" y="148927"/>
                  <a:pt x="387399" y="119955"/>
                </a:cubicBezTo>
                <a:cubicBezTo>
                  <a:pt x="387399" y="90190"/>
                  <a:pt x="380529" y="67221"/>
                  <a:pt x="366787" y="51048"/>
                </a:cubicBezTo>
                <a:cubicBezTo>
                  <a:pt x="353045" y="34875"/>
                  <a:pt x="334218" y="26789"/>
                  <a:pt x="310307" y="26789"/>
                </a:cubicBezTo>
                <a:close/>
                <a:moveTo>
                  <a:pt x="1277392" y="3869"/>
                </a:moveTo>
                <a:lnTo>
                  <a:pt x="1440061" y="3869"/>
                </a:lnTo>
                <a:lnTo>
                  <a:pt x="1440061" y="30361"/>
                </a:lnTo>
                <a:lnTo>
                  <a:pt x="1373535" y="30361"/>
                </a:lnTo>
                <a:lnTo>
                  <a:pt x="1373535" y="234404"/>
                </a:lnTo>
                <a:lnTo>
                  <a:pt x="1343620" y="234404"/>
                </a:lnTo>
                <a:lnTo>
                  <a:pt x="1343620" y="30361"/>
                </a:lnTo>
                <a:lnTo>
                  <a:pt x="1277392" y="30361"/>
                </a:lnTo>
                <a:close/>
                <a:moveTo>
                  <a:pt x="1053108" y="3869"/>
                </a:moveTo>
                <a:lnTo>
                  <a:pt x="1090464" y="3869"/>
                </a:lnTo>
                <a:lnTo>
                  <a:pt x="1203275" y="180082"/>
                </a:lnTo>
                <a:cubicBezTo>
                  <a:pt x="1208633" y="188416"/>
                  <a:pt x="1211808" y="193724"/>
                  <a:pt x="1212800" y="196006"/>
                </a:cubicBezTo>
                <a:lnTo>
                  <a:pt x="1213396" y="196006"/>
                </a:lnTo>
                <a:cubicBezTo>
                  <a:pt x="1212403" y="189458"/>
                  <a:pt x="1211907" y="178246"/>
                  <a:pt x="1211907" y="162371"/>
                </a:cubicBezTo>
                <a:lnTo>
                  <a:pt x="1211907" y="3869"/>
                </a:lnTo>
                <a:lnTo>
                  <a:pt x="1241375" y="3869"/>
                </a:lnTo>
                <a:lnTo>
                  <a:pt x="1241375" y="234404"/>
                </a:lnTo>
                <a:lnTo>
                  <a:pt x="1206103" y="234404"/>
                </a:lnTo>
                <a:lnTo>
                  <a:pt x="1090166" y="55066"/>
                </a:lnTo>
                <a:cubicBezTo>
                  <a:pt x="1086892" y="50006"/>
                  <a:pt x="1084263" y="44996"/>
                  <a:pt x="1082278" y="40035"/>
                </a:cubicBezTo>
                <a:lnTo>
                  <a:pt x="1081385" y="40035"/>
                </a:lnTo>
                <a:cubicBezTo>
                  <a:pt x="1082179" y="45194"/>
                  <a:pt x="1082576" y="55959"/>
                  <a:pt x="1082576" y="72330"/>
                </a:cubicBezTo>
                <a:lnTo>
                  <a:pt x="1082576" y="234404"/>
                </a:lnTo>
                <a:lnTo>
                  <a:pt x="1053108" y="234404"/>
                </a:lnTo>
                <a:close/>
                <a:moveTo>
                  <a:pt x="881658" y="3869"/>
                </a:moveTo>
                <a:lnTo>
                  <a:pt x="1000423" y="3869"/>
                </a:lnTo>
                <a:lnTo>
                  <a:pt x="1000423" y="30361"/>
                </a:lnTo>
                <a:lnTo>
                  <a:pt x="911423" y="30361"/>
                </a:lnTo>
                <a:lnTo>
                  <a:pt x="911423" y="104180"/>
                </a:lnTo>
                <a:lnTo>
                  <a:pt x="993874" y="104180"/>
                </a:lnTo>
                <a:lnTo>
                  <a:pt x="993874" y="130522"/>
                </a:lnTo>
                <a:lnTo>
                  <a:pt x="911423" y="130522"/>
                </a:lnTo>
                <a:lnTo>
                  <a:pt x="911423" y="208062"/>
                </a:lnTo>
                <a:lnTo>
                  <a:pt x="1005631" y="208062"/>
                </a:lnTo>
                <a:lnTo>
                  <a:pt x="1005631" y="234404"/>
                </a:lnTo>
                <a:lnTo>
                  <a:pt x="881658" y="234404"/>
                </a:lnTo>
                <a:close/>
                <a:moveTo>
                  <a:pt x="686842" y="3869"/>
                </a:moveTo>
                <a:lnTo>
                  <a:pt x="849511" y="3869"/>
                </a:lnTo>
                <a:lnTo>
                  <a:pt x="849511" y="30361"/>
                </a:lnTo>
                <a:lnTo>
                  <a:pt x="782985" y="30361"/>
                </a:lnTo>
                <a:lnTo>
                  <a:pt x="782985" y="234404"/>
                </a:lnTo>
                <a:lnTo>
                  <a:pt x="753070" y="234404"/>
                </a:lnTo>
                <a:lnTo>
                  <a:pt x="753070" y="30361"/>
                </a:lnTo>
                <a:lnTo>
                  <a:pt x="686842" y="30361"/>
                </a:lnTo>
                <a:close/>
                <a:moveTo>
                  <a:pt x="462558" y="3869"/>
                </a:moveTo>
                <a:lnTo>
                  <a:pt x="499914" y="3869"/>
                </a:lnTo>
                <a:lnTo>
                  <a:pt x="612725" y="180082"/>
                </a:lnTo>
                <a:cubicBezTo>
                  <a:pt x="618083" y="188416"/>
                  <a:pt x="621258" y="193724"/>
                  <a:pt x="622250" y="196006"/>
                </a:cubicBezTo>
                <a:lnTo>
                  <a:pt x="622846" y="196006"/>
                </a:lnTo>
                <a:cubicBezTo>
                  <a:pt x="621853" y="189458"/>
                  <a:pt x="621357" y="178246"/>
                  <a:pt x="621357" y="162371"/>
                </a:cubicBezTo>
                <a:lnTo>
                  <a:pt x="621357" y="3869"/>
                </a:lnTo>
                <a:lnTo>
                  <a:pt x="650825" y="3869"/>
                </a:lnTo>
                <a:lnTo>
                  <a:pt x="650825" y="234404"/>
                </a:lnTo>
                <a:lnTo>
                  <a:pt x="615553" y="234404"/>
                </a:lnTo>
                <a:lnTo>
                  <a:pt x="499616" y="55066"/>
                </a:lnTo>
                <a:cubicBezTo>
                  <a:pt x="496342" y="50006"/>
                  <a:pt x="493712" y="44996"/>
                  <a:pt x="491728" y="40035"/>
                </a:cubicBezTo>
                <a:lnTo>
                  <a:pt x="490835" y="40035"/>
                </a:lnTo>
                <a:cubicBezTo>
                  <a:pt x="491629" y="45194"/>
                  <a:pt x="492026" y="55959"/>
                  <a:pt x="492026" y="72330"/>
                </a:cubicBezTo>
                <a:lnTo>
                  <a:pt x="492026" y="234404"/>
                </a:lnTo>
                <a:lnTo>
                  <a:pt x="462558" y="234404"/>
                </a:lnTo>
                <a:close/>
                <a:moveTo>
                  <a:pt x="1542901" y="0"/>
                </a:moveTo>
                <a:cubicBezTo>
                  <a:pt x="1565821" y="0"/>
                  <a:pt x="1582638" y="2778"/>
                  <a:pt x="1593354" y="8334"/>
                </a:cubicBezTo>
                <a:lnTo>
                  <a:pt x="1593354" y="40779"/>
                </a:lnTo>
                <a:cubicBezTo>
                  <a:pt x="1579463" y="31155"/>
                  <a:pt x="1561902" y="26342"/>
                  <a:pt x="1540669" y="26342"/>
                </a:cubicBezTo>
                <a:cubicBezTo>
                  <a:pt x="1526580" y="26342"/>
                  <a:pt x="1515095" y="29294"/>
                  <a:pt x="1506215" y="35198"/>
                </a:cubicBezTo>
                <a:cubicBezTo>
                  <a:pt x="1497335" y="41101"/>
                  <a:pt x="1492895" y="49312"/>
                  <a:pt x="1492895" y="59829"/>
                </a:cubicBezTo>
                <a:cubicBezTo>
                  <a:pt x="1492895" y="69155"/>
                  <a:pt x="1495971" y="76746"/>
                  <a:pt x="1502122" y="82599"/>
                </a:cubicBezTo>
                <a:cubicBezTo>
                  <a:pt x="1508274" y="88453"/>
                  <a:pt x="1521619" y="96440"/>
                  <a:pt x="1542157" y="106561"/>
                </a:cubicBezTo>
                <a:cubicBezTo>
                  <a:pt x="1564779" y="117376"/>
                  <a:pt x="1580604" y="128190"/>
                  <a:pt x="1589633" y="139005"/>
                </a:cubicBezTo>
                <a:cubicBezTo>
                  <a:pt x="1598662" y="149820"/>
                  <a:pt x="1603177" y="161974"/>
                  <a:pt x="1603177" y="175468"/>
                </a:cubicBezTo>
                <a:cubicBezTo>
                  <a:pt x="1603177" y="195709"/>
                  <a:pt x="1595834" y="211237"/>
                  <a:pt x="1581150" y="222051"/>
                </a:cubicBezTo>
                <a:cubicBezTo>
                  <a:pt x="1566466" y="232866"/>
                  <a:pt x="1546076" y="238274"/>
                  <a:pt x="1519982" y="238274"/>
                </a:cubicBezTo>
                <a:cubicBezTo>
                  <a:pt x="1510854" y="238274"/>
                  <a:pt x="1500212" y="237009"/>
                  <a:pt x="1488058" y="234479"/>
                </a:cubicBezTo>
                <a:cubicBezTo>
                  <a:pt x="1475904" y="231948"/>
                  <a:pt x="1467048" y="228798"/>
                  <a:pt x="1461492" y="225028"/>
                </a:cubicBezTo>
                <a:lnTo>
                  <a:pt x="1461492" y="191095"/>
                </a:lnTo>
                <a:cubicBezTo>
                  <a:pt x="1468537" y="197247"/>
                  <a:pt x="1477963" y="202307"/>
                  <a:pt x="1489770" y="206276"/>
                </a:cubicBezTo>
                <a:cubicBezTo>
                  <a:pt x="1501576" y="210244"/>
                  <a:pt x="1512788" y="212229"/>
                  <a:pt x="1523405" y="212229"/>
                </a:cubicBezTo>
                <a:cubicBezTo>
                  <a:pt x="1555750" y="212229"/>
                  <a:pt x="1571923" y="200719"/>
                  <a:pt x="1571923" y="177701"/>
                </a:cubicBezTo>
                <a:cubicBezTo>
                  <a:pt x="1571923" y="171251"/>
                  <a:pt x="1570186" y="165447"/>
                  <a:pt x="1566714" y="160288"/>
                </a:cubicBezTo>
                <a:cubicBezTo>
                  <a:pt x="1563241" y="155128"/>
                  <a:pt x="1558479" y="150564"/>
                  <a:pt x="1552426" y="146596"/>
                </a:cubicBezTo>
                <a:cubicBezTo>
                  <a:pt x="1546374" y="142627"/>
                  <a:pt x="1535013" y="136525"/>
                  <a:pt x="1518345" y="128290"/>
                </a:cubicBezTo>
                <a:cubicBezTo>
                  <a:pt x="1495227" y="116780"/>
                  <a:pt x="1479996" y="106089"/>
                  <a:pt x="1472654" y="96217"/>
                </a:cubicBezTo>
                <a:cubicBezTo>
                  <a:pt x="1465312" y="86345"/>
                  <a:pt x="1461641" y="75059"/>
                  <a:pt x="1461641" y="62359"/>
                </a:cubicBezTo>
                <a:cubicBezTo>
                  <a:pt x="1461641" y="43210"/>
                  <a:pt x="1469330" y="28029"/>
                  <a:pt x="1484709" y="16817"/>
                </a:cubicBezTo>
                <a:cubicBezTo>
                  <a:pt x="1500088" y="5606"/>
                  <a:pt x="1519486" y="0"/>
                  <a:pt x="1542901" y="0"/>
                </a:cubicBezTo>
                <a:close/>
                <a:moveTo>
                  <a:pt x="312093" y="0"/>
                </a:moveTo>
                <a:cubicBezTo>
                  <a:pt x="344140" y="0"/>
                  <a:pt x="369937" y="10765"/>
                  <a:pt x="389483" y="32296"/>
                </a:cubicBezTo>
                <a:cubicBezTo>
                  <a:pt x="409029" y="53826"/>
                  <a:pt x="418802" y="81855"/>
                  <a:pt x="418802" y="116383"/>
                </a:cubicBezTo>
                <a:cubicBezTo>
                  <a:pt x="418802" y="153789"/>
                  <a:pt x="408781" y="183455"/>
                  <a:pt x="388739" y="205383"/>
                </a:cubicBezTo>
                <a:cubicBezTo>
                  <a:pt x="368697" y="227310"/>
                  <a:pt x="341908" y="238274"/>
                  <a:pt x="308372" y="238274"/>
                </a:cubicBezTo>
                <a:cubicBezTo>
                  <a:pt x="275630" y="238274"/>
                  <a:pt x="249386" y="227508"/>
                  <a:pt x="229642" y="205978"/>
                </a:cubicBezTo>
                <a:cubicBezTo>
                  <a:pt x="209897" y="184447"/>
                  <a:pt x="200025" y="156418"/>
                  <a:pt x="200025" y="121890"/>
                </a:cubicBezTo>
                <a:cubicBezTo>
                  <a:pt x="200025" y="84683"/>
                  <a:pt x="210096" y="55066"/>
                  <a:pt x="230237" y="33040"/>
                </a:cubicBezTo>
                <a:cubicBezTo>
                  <a:pt x="250378" y="11013"/>
                  <a:pt x="277664" y="0"/>
                  <a:pt x="312093" y="0"/>
                </a:cubicBezTo>
                <a:close/>
                <a:moveTo>
                  <a:pt x="118021" y="0"/>
                </a:moveTo>
                <a:cubicBezTo>
                  <a:pt x="140047" y="0"/>
                  <a:pt x="158254" y="3125"/>
                  <a:pt x="172641" y="9376"/>
                </a:cubicBezTo>
                <a:lnTo>
                  <a:pt x="172641" y="40481"/>
                </a:lnTo>
                <a:cubicBezTo>
                  <a:pt x="156170" y="31353"/>
                  <a:pt x="138063" y="26789"/>
                  <a:pt x="118318" y="26789"/>
                </a:cubicBezTo>
                <a:cubicBezTo>
                  <a:pt x="92621" y="26789"/>
                  <a:pt x="71685" y="35347"/>
                  <a:pt x="55513" y="52462"/>
                </a:cubicBezTo>
                <a:cubicBezTo>
                  <a:pt x="39340" y="69577"/>
                  <a:pt x="31254" y="92670"/>
                  <a:pt x="31254" y="121741"/>
                </a:cubicBezTo>
                <a:cubicBezTo>
                  <a:pt x="31254" y="149324"/>
                  <a:pt x="38794" y="171227"/>
                  <a:pt x="53876" y="187449"/>
                </a:cubicBezTo>
                <a:cubicBezTo>
                  <a:pt x="68957" y="203671"/>
                  <a:pt x="88701" y="211782"/>
                  <a:pt x="113109" y="211782"/>
                </a:cubicBezTo>
                <a:cubicBezTo>
                  <a:pt x="135930" y="211782"/>
                  <a:pt x="155773" y="206623"/>
                  <a:pt x="172641" y="196304"/>
                </a:cubicBezTo>
                <a:lnTo>
                  <a:pt x="172641" y="224879"/>
                </a:lnTo>
                <a:cubicBezTo>
                  <a:pt x="155674" y="233809"/>
                  <a:pt x="134392" y="238274"/>
                  <a:pt x="108793" y="238274"/>
                </a:cubicBezTo>
                <a:cubicBezTo>
                  <a:pt x="75753" y="238274"/>
                  <a:pt x="49361" y="227781"/>
                  <a:pt x="29617" y="206797"/>
                </a:cubicBezTo>
                <a:cubicBezTo>
                  <a:pt x="9872" y="185812"/>
                  <a:pt x="0" y="158055"/>
                  <a:pt x="0" y="123527"/>
                </a:cubicBezTo>
                <a:cubicBezTo>
                  <a:pt x="0" y="86419"/>
                  <a:pt x="11112" y="56555"/>
                  <a:pt x="33337" y="33933"/>
                </a:cubicBezTo>
                <a:cubicBezTo>
                  <a:pt x="55563" y="11311"/>
                  <a:pt x="83790" y="0"/>
                  <a:pt x="118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2" name="椭圆 41"/>
          <p:cNvSpPr/>
          <p:nvPr/>
        </p:nvSpPr>
        <p:spPr>
          <a:xfrm>
            <a:off x="42545" y="1393190"/>
            <a:ext cx="4086225" cy="4088130"/>
          </a:xfrm>
          <a:prstGeom prst="ellipse">
            <a:avLst/>
          </a:prstGeom>
          <a:gradFill>
            <a:gsLst>
              <a:gs pos="100000">
                <a:srgbClr val="E3F4FF"/>
              </a:gs>
              <a:gs pos="0">
                <a:srgbClr val="FFFFFF"/>
              </a:gs>
            </a:gsLst>
            <a:lin ang="21594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-1449705" y="1791970"/>
            <a:ext cx="5128260" cy="3272790"/>
            <a:chOff x="-2283" y="2822"/>
            <a:chExt cx="8076" cy="5154"/>
          </a:xfrm>
          <a:solidFill>
            <a:srgbClr val="138DCC"/>
          </a:solidFill>
        </p:grpSpPr>
        <p:sp>
          <p:nvSpPr>
            <p:cNvPr id="40" name="矩形 39"/>
            <p:cNvSpPr/>
            <p:nvPr/>
          </p:nvSpPr>
          <p:spPr>
            <a:xfrm>
              <a:off x="-2283" y="2822"/>
              <a:ext cx="5710" cy="51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839" y="2822"/>
              <a:ext cx="4955" cy="51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95630" y="2794635"/>
            <a:ext cx="23558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chemeClr val="bg1"/>
                </a:solidFill>
              </a:rPr>
              <a:t>目</a:t>
            </a:r>
            <a:r>
              <a:rPr lang="en-US" altLang="zh-CN" sz="6600" b="1">
                <a:solidFill>
                  <a:schemeClr val="bg1"/>
                </a:solidFill>
              </a:rPr>
              <a:t> </a:t>
            </a:r>
            <a:r>
              <a:rPr lang="zh-CN" altLang="en-US" sz="6600" b="1">
                <a:solidFill>
                  <a:schemeClr val="bg1"/>
                </a:solidFill>
              </a:rPr>
              <a:t>录</a:t>
            </a:r>
            <a:endParaRPr lang="zh-CN" altLang="en-US" sz="6600" b="1">
              <a:solidFill>
                <a:schemeClr val="bg1"/>
              </a:solidFill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具体</a:t>
            </a:r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实现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41190" y="4031615"/>
            <a:ext cx="1428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■ 主要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功能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12180" y="4041140"/>
            <a:ext cx="1682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■ 技术创新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点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728153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3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278890" y="35179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大屏</a:t>
            </a:r>
            <a:r>
              <a:rPr lang="zh-CN" altLang="en-US" b="1"/>
              <a:t>总览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1214755"/>
            <a:ext cx="9627235" cy="5386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协作效率概况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79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协作数据趋势图（全球/中国TOP5项目通用）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横轴：时间区间（</a:t>
            </a:r>
            <a:r>
              <a:rPr lang="en-US" altLang="zh-CN"/>
              <a:t>2015-2025</a:t>
            </a:r>
            <a:r>
              <a:rPr lang="zh-CN" altLang="en-US"/>
              <a:t>年），覆盖近</a:t>
            </a:r>
            <a:r>
              <a:rPr lang="en-US" altLang="zh-CN"/>
              <a:t>10</a:t>
            </a:r>
            <a:r>
              <a:rPr lang="zh-CN" altLang="en-US"/>
              <a:t>年的协作数据周期</a:t>
            </a:r>
            <a:endParaRPr lang="zh-CN" altLang="en-US"/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纵轴：数量维度（上方图为</a:t>
            </a:r>
            <a:r>
              <a:rPr lang="en-US" altLang="zh-CN"/>
              <a:t>issues</a:t>
            </a:r>
            <a:r>
              <a:rPr lang="zh-CN" altLang="en-US"/>
              <a:t>数量，下方图为</a:t>
            </a:r>
            <a:r>
              <a:rPr lang="en-US" altLang="zh-CN"/>
              <a:t>change requests</a:t>
            </a:r>
            <a:r>
              <a:rPr lang="zh-CN" altLang="en-US"/>
              <a:t>数量）</a:t>
            </a: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项目选择交互列表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全球项目列表：包含</a:t>
            </a:r>
            <a:r>
              <a:rPr lang="en-US" altLang="zh-CN"/>
              <a:t>elastic/kibana</a:t>
            </a:r>
            <a:r>
              <a:rPr lang="zh-CN" altLang="en-US"/>
              <a:t>、</a:t>
            </a:r>
            <a:r>
              <a:rPr lang="en-US" altLang="zh-CN"/>
              <a:t>flutter/flutter</a:t>
            </a:r>
            <a:r>
              <a:rPr lang="zh-CN" altLang="en-US"/>
              <a:t>等全球</a:t>
            </a:r>
            <a:r>
              <a:rPr lang="en-US" altLang="zh-CN"/>
              <a:t>TOP</a:t>
            </a:r>
            <a:r>
              <a:rPr lang="zh-CN" altLang="en-US"/>
              <a:t>级开源项目</a:t>
            </a:r>
            <a:endParaRPr lang="zh-CN" altLang="en-US"/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中国项目列表：包含</a:t>
            </a:r>
            <a:r>
              <a:rPr lang="en-US" altLang="zh-CN"/>
              <a:t>ant-design/ant-design</a:t>
            </a:r>
            <a:r>
              <a:rPr lang="zh-CN" altLang="en-US"/>
              <a:t>、</a:t>
            </a:r>
            <a:r>
              <a:rPr lang="en-US" altLang="zh-CN"/>
              <a:t>PaddlePaddle/Paddle</a:t>
            </a:r>
            <a:r>
              <a:rPr lang="zh-CN" altLang="en-US"/>
              <a:t>等国内头部开源项目</a:t>
            </a:r>
            <a:endParaRPr lang="zh-CN" altLang="en-US"/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功能：选择特定项目后，可查看该项目对应的协作数据趋势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26555" y="1099820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885" y="1603375"/>
            <a:ext cx="2635250" cy="3886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1603375"/>
            <a:ext cx="2633980" cy="3886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协作效率概况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全球头部项目协作成熟度高：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/>
              <a:t>2015-2025</a:t>
            </a:r>
            <a:r>
              <a:rPr lang="zh-CN" altLang="en-US"/>
              <a:t>年，全球</a:t>
            </a:r>
            <a:r>
              <a:rPr lang="en-US" altLang="zh-CN"/>
              <a:t>TOP5</a:t>
            </a:r>
            <a:r>
              <a:rPr lang="zh-CN" altLang="en-US"/>
              <a:t>项目的</a:t>
            </a:r>
            <a:r>
              <a:rPr lang="en-US" altLang="zh-CN"/>
              <a:t>issues_closed</a:t>
            </a:r>
            <a:r>
              <a:rPr lang="zh-CN" altLang="en-US"/>
              <a:t>数量持续高于</a:t>
            </a:r>
            <a:r>
              <a:rPr lang="en-US" altLang="zh-CN"/>
              <a:t>issues_new</a:t>
            </a:r>
            <a:r>
              <a:rPr lang="zh-CN" altLang="en-US"/>
              <a:t>，</a:t>
            </a:r>
            <a:r>
              <a:rPr lang="en-US" altLang="zh-CN"/>
              <a:t>change_requests_accepted</a:t>
            </a:r>
            <a:r>
              <a:rPr lang="zh-CN" altLang="en-US"/>
              <a:t>占比稳定，说明其问题处理、变更审核的协作流程高效且成熟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中国头部项目后期增长快但成熟度待提升：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中国</a:t>
            </a:r>
            <a:r>
              <a:rPr lang="en-US" altLang="zh-CN"/>
              <a:t>TOP5</a:t>
            </a:r>
            <a:r>
              <a:rPr lang="zh-CN" altLang="en-US"/>
              <a:t>项目的协作数据在</a:t>
            </a:r>
            <a:r>
              <a:rPr lang="en-US" altLang="zh-CN"/>
              <a:t>2021</a:t>
            </a:r>
            <a:r>
              <a:rPr lang="zh-CN" altLang="en-US"/>
              <a:t>年后呈爆发式增长，但</a:t>
            </a:r>
            <a:r>
              <a:rPr lang="en-US" altLang="zh-CN"/>
              <a:t>issues_closed</a:t>
            </a:r>
            <a:r>
              <a:rPr lang="zh-CN" altLang="en-US"/>
              <a:t>与</a:t>
            </a:r>
            <a:r>
              <a:rPr lang="en-US" altLang="zh-CN"/>
              <a:t>new</a:t>
            </a:r>
            <a:r>
              <a:rPr lang="zh-CN" altLang="en-US"/>
              <a:t>的差距、</a:t>
            </a:r>
            <a:r>
              <a:rPr lang="en-US" altLang="zh-CN"/>
              <a:t>change_requests_accepted</a:t>
            </a:r>
            <a:r>
              <a:rPr lang="zh-CN" altLang="en-US"/>
              <a:t>的占比，略低于全球项目，反映国内头部项目协作效率近年提升显著，但流程成熟度仍有优化空间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31660" y="1156335"/>
            <a:ext cx="246062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60"/>
              </a:lnSpc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全球和中国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对比：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1763395"/>
            <a:ext cx="2372360" cy="34734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320" y="1763395"/>
            <a:ext cx="2388235" cy="3472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协作效率概况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147935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协作效率对标工具：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帮助企业</a:t>
            </a:r>
            <a:r>
              <a:rPr lang="en-US" altLang="zh-CN"/>
              <a:t>OSPO</a:t>
            </a:r>
            <a:r>
              <a:rPr lang="zh-CN" altLang="en-US"/>
              <a:t>、项目开发者快速对比</a:t>
            </a:r>
            <a:r>
              <a:rPr lang="en-US" altLang="zh-CN"/>
              <a:t>“</a:t>
            </a:r>
            <a:r>
              <a:rPr lang="zh-CN" altLang="en-US"/>
              <a:t>全球</a:t>
            </a:r>
            <a:r>
              <a:rPr lang="en-US" altLang="zh-CN"/>
              <a:t>/</a:t>
            </a:r>
            <a:r>
              <a:rPr lang="zh-CN" altLang="en-US"/>
              <a:t>中国头部项目</a:t>
            </a:r>
            <a:r>
              <a:rPr lang="en-US" altLang="zh-CN"/>
              <a:t>”</a:t>
            </a:r>
            <a:r>
              <a:rPr lang="zh-CN" altLang="en-US"/>
              <a:t>的协作数据（问题处理效率、变更接受率），定位自身项目的协作短板，支撑</a:t>
            </a:r>
            <a:r>
              <a:rPr lang="en-US" altLang="zh-CN"/>
              <a:t>“</a:t>
            </a:r>
            <a:r>
              <a:rPr lang="zh-CN" altLang="en-US"/>
              <a:t>协作流程优化</a:t>
            </a:r>
            <a:r>
              <a:rPr lang="en-US" altLang="zh-CN"/>
              <a:t>”</a:t>
            </a:r>
            <a:r>
              <a:rPr lang="zh-CN" altLang="en-US"/>
              <a:t>的治理策略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协作健康度实时诊断入口：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通过时间趋势监测协作数据的异常波动（如变更接受率骤降），将风险发现周期压缩至及时态，实现从</a:t>
            </a:r>
            <a:r>
              <a:rPr lang="en-US" altLang="zh-CN"/>
              <a:t>“</a:t>
            </a:r>
            <a:r>
              <a:rPr lang="zh-CN" altLang="en-US"/>
              <a:t>被动发现问题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主动感知协作风险</a:t>
            </a:r>
            <a:r>
              <a:rPr lang="en-US" altLang="zh-CN"/>
              <a:t>”</a:t>
            </a:r>
            <a:r>
              <a:rPr lang="zh-CN" altLang="en-US"/>
              <a:t>的治理升级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跨项目协作规律分析工具：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辅助监管方、投资机构识别不同类型开源项目的协作特征，为</a:t>
            </a:r>
            <a:r>
              <a:rPr lang="en-US" altLang="zh-CN"/>
              <a:t>“</a:t>
            </a:r>
            <a:r>
              <a:rPr lang="zh-CN" altLang="en-US"/>
              <a:t>推动国内项目提升协作成熟度</a:t>
            </a:r>
            <a:r>
              <a:rPr lang="en-US" altLang="zh-CN"/>
              <a:t>”</a:t>
            </a:r>
            <a:r>
              <a:rPr lang="zh-CN" altLang="en-US"/>
              <a:t>的政策</a:t>
            </a:r>
            <a:r>
              <a:rPr lang="en-US" altLang="zh-CN"/>
              <a:t>/</a:t>
            </a:r>
            <a:r>
              <a:rPr lang="zh-CN" altLang="en-US"/>
              <a:t>资源倾斜提供数据依据，实现</a:t>
            </a:r>
            <a:r>
              <a:rPr lang="en-US" altLang="zh-CN"/>
              <a:t>“</a:t>
            </a:r>
            <a:r>
              <a:rPr lang="zh-CN" altLang="en-US"/>
              <a:t>开源生态洞察</a:t>
            </a:r>
            <a:r>
              <a:rPr lang="en-US" altLang="zh-CN"/>
              <a:t>-</a:t>
            </a:r>
            <a:r>
              <a:rPr lang="zh-CN" altLang="en-US"/>
              <a:t>诊断</a:t>
            </a:r>
            <a:r>
              <a:rPr lang="en-US" altLang="zh-CN"/>
              <a:t>-</a:t>
            </a:r>
            <a:r>
              <a:rPr lang="zh-CN" altLang="en-US"/>
              <a:t>落地</a:t>
            </a:r>
            <a:r>
              <a:rPr lang="en-US" altLang="zh-CN"/>
              <a:t>”</a:t>
            </a:r>
            <a:r>
              <a:rPr lang="zh-CN" altLang="en-US"/>
              <a:t>的全链路治理目标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中国开源生态区域分布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79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图1：中国开发者数量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热力地图：维度为中国各省份，</a:t>
            </a:r>
            <a:r>
              <a:rPr lang="zh-CN" altLang="en-US"/>
              <a:t>指标为开发者数量区间，颜色深浅对应省份的开发者规模量级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图2：中国OpenRank分布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热力地图：维度为中国各省份，</a:t>
            </a:r>
            <a:r>
              <a:rPr lang="zh-CN" altLang="en-US"/>
              <a:t>指标为</a:t>
            </a:r>
            <a:r>
              <a:rPr lang="en-US" altLang="zh-CN"/>
              <a:t>OpenRank</a:t>
            </a:r>
            <a:r>
              <a:rPr lang="zh-CN" altLang="en-US"/>
              <a:t>数值区间，颜色代表对应省份的开源项目总影响力</a:t>
            </a:r>
            <a:endParaRPr lang="zh-CN" altLang="en-US"/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74840" y="526415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085" y="1032510"/>
            <a:ext cx="4351655" cy="2722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3797300"/>
            <a:ext cx="4352290" cy="27266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中国开源生态区域分布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9150" y="1250315"/>
            <a:ext cx="5988050" cy="549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图3：中国平均OpenRank分布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热力地图：维度为中国各省份，</a:t>
            </a:r>
            <a:r>
              <a:rPr lang="zh-CN" altLang="en-US"/>
              <a:t>指标为平均</a:t>
            </a:r>
            <a:r>
              <a:rPr lang="en-US" altLang="zh-CN"/>
              <a:t>OpenRank</a:t>
            </a:r>
            <a:r>
              <a:rPr lang="zh-CN" altLang="en-US"/>
              <a:t>区间（单位：万元</a:t>
            </a:r>
            <a:r>
              <a:rPr lang="en-US" altLang="zh-CN"/>
              <a:t>/</a:t>
            </a:r>
            <a:r>
              <a:rPr lang="zh-CN" altLang="en-US"/>
              <a:t>人），颜色对应</a:t>
            </a:r>
            <a:r>
              <a:rPr lang="en-US" altLang="zh-CN"/>
              <a:t>“</a:t>
            </a:r>
            <a:r>
              <a:rPr lang="zh-CN" altLang="en-US"/>
              <a:t>开源影响力</a:t>
            </a:r>
            <a:r>
              <a:rPr lang="en-US" altLang="zh-CN"/>
              <a:t>/</a:t>
            </a:r>
            <a:r>
              <a:rPr lang="zh-CN" altLang="en-US"/>
              <a:t>开发者数量</a:t>
            </a:r>
            <a:r>
              <a:rPr lang="en-US" altLang="zh-CN"/>
              <a:t>”</a:t>
            </a:r>
            <a:r>
              <a:rPr lang="zh-CN" altLang="en-US"/>
              <a:t>的人均值；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图4：中国开发者地域分布T</a:t>
            </a: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OP10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条形图：纵轴为</a:t>
            </a:r>
            <a:r>
              <a:rPr lang="en-US" altLang="zh-CN"/>
              <a:t>TOP10</a:t>
            </a:r>
            <a:r>
              <a:rPr lang="zh-CN" altLang="en-US"/>
              <a:t>省份，横轴为开发者数量（单位：万），直观展示各省份的开发者聚集规模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18020" y="874395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80" y="1463675"/>
            <a:ext cx="3942080" cy="2462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80" y="4056380"/>
            <a:ext cx="3114040" cy="2684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中国开源生态区域分布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开发者规模聚集性：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北京、上海、广东是国内开发者最集中的区域，头部城市的开源人才</a:t>
            </a:r>
            <a:r>
              <a:rPr lang="en-US" altLang="zh-CN"/>
              <a:t>“</a:t>
            </a:r>
            <a:r>
              <a:rPr lang="zh-CN" altLang="en-US"/>
              <a:t>虹吸效应</a:t>
            </a:r>
            <a:r>
              <a:rPr lang="en-US" altLang="zh-CN"/>
              <a:t>”</a:t>
            </a:r>
            <a:r>
              <a:rPr lang="zh-CN" altLang="en-US"/>
              <a:t>显著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总影响力区域差异：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北京的</a:t>
            </a:r>
            <a:r>
              <a:rPr lang="en-US" altLang="zh-CN"/>
              <a:t>OpenRank</a:t>
            </a:r>
            <a:r>
              <a:rPr lang="zh-CN" altLang="en-US"/>
              <a:t>数值（</a:t>
            </a:r>
            <a:r>
              <a:rPr lang="en-US" altLang="zh-CN"/>
              <a:t>720532.36</a:t>
            </a:r>
            <a:r>
              <a:rPr lang="zh-CN" altLang="en-US"/>
              <a:t>）在国内省份中表现突出，说明当地存在高影响力的开源项目集群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人均质量失衡性：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开发者数量最多的北京，人均开源影响力未居首，反映出部分头部城市</a:t>
            </a:r>
            <a:r>
              <a:rPr lang="en-US" altLang="zh-CN"/>
              <a:t>“</a:t>
            </a:r>
            <a:r>
              <a:rPr lang="zh-CN" altLang="en-US"/>
              <a:t>开源人才多但人均贡献质量待提升</a:t>
            </a:r>
            <a:r>
              <a:rPr lang="en-US" altLang="zh-CN"/>
              <a:t>”</a:t>
            </a:r>
            <a:r>
              <a:rPr lang="zh-CN" altLang="en-US"/>
              <a:t>的问题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630" y="768350"/>
            <a:ext cx="3969385" cy="14738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30" y="2336165"/>
            <a:ext cx="3503295" cy="21850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630" y="4615180"/>
            <a:ext cx="3503295" cy="21774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中国开源生态区域分布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292715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区域开源生态洞察工具：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帮助企业</a:t>
            </a:r>
            <a:r>
              <a:rPr lang="en-US" altLang="zh-CN" sz="2000">
                <a:sym typeface="+mn-ea"/>
              </a:rPr>
              <a:t>OSPO</a:t>
            </a:r>
            <a:r>
              <a:rPr lang="zh-CN" altLang="en-US" sz="2000">
                <a:sym typeface="+mn-ea"/>
              </a:rPr>
              <a:t>、监管方快速定位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开发者聚集区</a:t>
            </a:r>
            <a:r>
              <a:rPr lang="en-US" altLang="zh-CN" sz="2000">
                <a:sym typeface="+mn-ea"/>
              </a:rPr>
              <a:t>”“</a:t>
            </a:r>
            <a:r>
              <a:rPr lang="zh-CN" altLang="en-US" sz="2000">
                <a:sym typeface="+mn-ea"/>
              </a:rPr>
              <a:t>高影响力项目区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，为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区域开源资源倾斜、人才扶持政策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等治理策略提供数据依据</a:t>
            </a:r>
            <a:endParaRPr lang="zh-CN" altLang="en-US" sz="2000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开源质量诊断入口：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通过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总</a:t>
            </a:r>
            <a:r>
              <a:rPr lang="en-US" altLang="zh-CN" sz="2000">
                <a:sym typeface="+mn-ea"/>
              </a:rPr>
              <a:t>OpenRank+</a:t>
            </a:r>
            <a:r>
              <a:rPr lang="zh-CN" altLang="en-US" sz="2000">
                <a:sym typeface="+mn-ea"/>
              </a:rPr>
              <a:t>平均</a:t>
            </a:r>
            <a:r>
              <a:rPr lang="en-US" altLang="zh-CN" sz="2000">
                <a:sym typeface="+mn-ea"/>
              </a:rPr>
              <a:t>OpenRank”</a:t>
            </a:r>
            <a:r>
              <a:rPr lang="zh-CN" altLang="en-US" sz="2000">
                <a:sym typeface="+mn-ea"/>
              </a:rPr>
              <a:t>的双维度对比，识别区域开源的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规模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质量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失衡问题，支撑开源生态的精准优化，实现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洞察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诊断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落地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的全链路治理目标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/>
              <a:t>TOP10</a:t>
            </a:r>
            <a:r>
              <a:rPr lang="zh-CN" altLang="en-US" b="1"/>
              <a:t>榜单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图1：项目OpenRank榜单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横轴：展示全球</a:t>
            </a:r>
            <a:r>
              <a:rPr lang="en-US" altLang="zh-CN"/>
              <a:t>/</a:t>
            </a:r>
            <a:r>
              <a:rPr lang="zh-CN" altLang="en-US"/>
              <a:t>国内头部开源项目</a:t>
            </a:r>
            <a:endParaRPr lang="zh-CN" altLang="en-US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纵轴：代表</a:t>
            </a:r>
            <a:r>
              <a:rPr lang="en-US" altLang="zh-CN"/>
              <a:t>OpenRank</a:t>
            </a:r>
            <a:r>
              <a:rPr lang="zh-CN" altLang="en-US"/>
              <a:t>值（开源项目影响力的核心衡量指标）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图2：企业活跃度榜单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横轴：展示全球</a:t>
            </a:r>
            <a:r>
              <a:rPr lang="en-US" altLang="zh-CN"/>
              <a:t>/</a:t>
            </a:r>
            <a:r>
              <a:rPr lang="zh-CN" altLang="en-US"/>
              <a:t>国内头部企业；</a:t>
            </a:r>
            <a:endParaRPr lang="zh-CN" altLang="en-US"/>
          </a:p>
          <a:p>
            <a:pPr marL="285750" indent="-285750" fontAlgn="auto">
              <a:lnSpc>
                <a:spcPts val="306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纵轴：代表企业开源活跃度数值（衡量企业参与开源生态的贡献度指标）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87540" y="1219200"/>
            <a:ext cx="2460625" cy="1037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60"/>
              </a:lnSpc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90" y="1905635"/>
            <a:ext cx="2435860" cy="31692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455" y="1905635"/>
            <a:ext cx="2451735" cy="3169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40956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252595" y="3221355"/>
            <a:ext cx="35083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开发背景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04168" y="17389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1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>
                <a:sym typeface="+mn-ea"/>
              </a:rPr>
              <a:t>TOP10</a:t>
            </a:r>
            <a:r>
              <a:rPr lang="zh-CN" altLang="en-US" b="1">
                <a:sym typeface="+mn-ea"/>
              </a:rPr>
              <a:t>榜单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项目维度：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全球头部开源项目的</a:t>
            </a:r>
            <a:r>
              <a:rPr lang="en-US" altLang="zh-CN"/>
              <a:t>OpenRank</a:t>
            </a:r>
            <a:r>
              <a:rPr lang="zh-CN" altLang="en-US"/>
              <a:t>值（最高超</a:t>
            </a:r>
            <a:r>
              <a:rPr lang="en-US" altLang="zh-CN"/>
              <a:t>25000</a:t>
            </a:r>
            <a:r>
              <a:rPr lang="zh-CN" altLang="en-US"/>
              <a:t>）远高于国内头部项目（最高约</a:t>
            </a:r>
            <a:r>
              <a:rPr lang="en-US" altLang="zh-CN"/>
              <a:t>6000</a:t>
            </a:r>
            <a:r>
              <a:rPr lang="zh-CN" altLang="en-US"/>
              <a:t>），国内开源项目的全球影响力仍有显著差距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企业维度：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全球头部企业（如</a:t>
            </a:r>
            <a:r>
              <a:rPr lang="en-US" altLang="zh-CN"/>
              <a:t>Microsoft</a:t>
            </a:r>
            <a:r>
              <a:rPr lang="zh-CN" altLang="en-US"/>
              <a:t>）的开源活跃度（超</a:t>
            </a:r>
            <a:r>
              <a:rPr lang="en-US" altLang="zh-CN"/>
              <a:t>500000</a:t>
            </a:r>
            <a:r>
              <a:rPr lang="zh-CN" altLang="en-US"/>
              <a:t>）大幅领先国内企业，国内企业中华为的开源活跃度相对突出，但与国际头部企业的参与度差距明显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0" y="1012190"/>
            <a:ext cx="2935605" cy="13373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0" y="2407920"/>
            <a:ext cx="2947670" cy="11156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15" y="4050665"/>
            <a:ext cx="2973705" cy="12573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315" y="5382895"/>
            <a:ext cx="2967355" cy="10585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>
                <a:sym typeface="+mn-ea"/>
              </a:rPr>
              <a:t>TOP10</a:t>
            </a:r>
            <a:r>
              <a:rPr lang="zh-CN" altLang="en-US" b="1">
                <a:sym typeface="+mn-ea"/>
              </a:rPr>
              <a:t>榜单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351135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项目影响力对标工具：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帮助企业</a:t>
            </a:r>
            <a:r>
              <a:rPr lang="en-US" altLang="zh-CN" sz="2000">
                <a:sym typeface="+mn-ea"/>
              </a:rPr>
              <a:t>OSPO</a:t>
            </a:r>
            <a:r>
              <a:rPr lang="zh-CN" altLang="en-US" sz="2000">
                <a:sym typeface="+mn-ea"/>
              </a:rPr>
              <a:t>、项目开发者直观定位国内项目与全球头部项目的影响力落差，为开源项目制定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提升全球影响力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的治理策略提供数据参考</a:t>
            </a:r>
            <a:endParaRPr lang="zh-CN" altLang="en-US" sz="2000">
              <a:sym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企业开源活跃度监测入口：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 sz="2000">
                <a:sym typeface="+mn-ea"/>
              </a:rPr>
              <a:t>辅助监管方、投资机构识别国内企业的开源参与短板，支撑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推动国内企业深化开源布局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的决策落地，实现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开源生态洞察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诊断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的治理链路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热点技术主题词云图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79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呈现开源领域的技术/社区活动热度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关键词的字体大小对应其在开源生态中的热度</a:t>
            </a:r>
            <a:endParaRPr lang="zh-CN" altLang="en-US"/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不同颜色用于区分不同主题类别</a:t>
            </a: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8255" y="1242060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1864360"/>
            <a:ext cx="4815205" cy="3464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热点技术主题词云图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从</a:t>
            </a: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词云呈现</a:t>
            </a:r>
            <a:r>
              <a:rPr lang="zh-CN" altLang="en-US"/>
              <a:t>可得出：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社区活动热度突出：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/>
              <a:t>“hacktoberfest”</a:t>
            </a:r>
            <a:r>
              <a:rPr lang="zh-CN" altLang="en-US"/>
              <a:t>（开源贡献主题活动）的热度最高，说明当前开源社区的集体贡献类活动参与度、关注度极高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技术热点覆盖广：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/>
              <a:t>Python</a:t>
            </a:r>
            <a:r>
              <a:rPr lang="zh-CN" altLang="en-US"/>
              <a:t>、</a:t>
            </a:r>
            <a:r>
              <a:rPr lang="en-US" altLang="zh-CN"/>
              <a:t>JavaScript</a:t>
            </a:r>
            <a:r>
              <a:rPr lang="zh-CN" altLang="en-US"/>
              <a:t>等基础开发语言仍是核心热门，同时</a:t>
            </a:r>
            <a:r>
              <a:rPr lang="en-US" altLang="zh-CN"/>
              <a:t>AI</a:t>
            </a:r>
            <a:r>
              <a:rPr lang="zh-CN" altLang="en-US"/>
              <a:t>、</a:t>
            </a:r>
            <a:r>
              <a:rPr lang="en-US" altLang="zh-CN"/>
              <a:t>LLM</a:t>
            </a:r>
            <a:r>
              <a:rPr lang="zh-CN" altLang="en-US"/>
              <a:t>等前沿方向，以及</a:t>
            </a:r>
            <a:r>
              <a:rPr lang="en-US" altLang="zh-CN"/>
              <a:t>React</a:t>
            </a:r>
            <a:r>
              <a:rPr lang="zh-CN" altLang="en-US"/>
              <a:t>、</a:t>
            </a:r>
            <a:r>
              <a:rPr lang="en-US" altLang="zh-CN"/>
              <a:t>Docker</a:t>
            </a:r>
            <a:r>
              <a:rPr lang="zh-CN" altLang="en-US"/>
              <a:t>、</a:t>
            </a:r>
            <a:r>
              <a:rPr lang="en-US" altLang="zh-CN"/>
              <a:t>Golang</a:t>
            </a:r>
            <a:r>
              <a:rPr lang="zh-CN" altLang="en-US"/>
              <a:t>等技术也进入开源关注范围，反映开源生态既聚焦基础开发场景，也在向社区活动、前沿技术方向延伸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45" y="1927225"/>
            <a:ext cx="4909185" cy="3648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热点技术主题词云图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232390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开源社区动态洞察工具：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帮助企业</a:t>
            </a:r>
            <a:r>
              <a:rPr lang="en-US" altLang="zh-CN"/>
              <a:t>OSPO</a:t>
            </a:r>
            <a:r>
              <a:rPr lang="zh-CN" altLang="en-US"/>
              <a:t>、项目开发者快速捕捉开源社区的热门活动（如</a:t>
            </a:r>
            <a:r>
              <a:rPr lang="en-US" altLang="zh-CN"/>
              <a:t>hacktoberfest</a:t>
            </a:r>
            <a:r>
              <a:rPr lang="zh-CN" altLang="en-US"/>
              <a:t>）和技术方向，辅助规划项目的社区运营策略（比如参与热门贡献活动提升项目曝光），支撑开源项目的生态影响力建设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活动+技术双维度治理辅助：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辅助监管方、投资机构识别开源生态中</a:t>
            </a:r>
            <a:r>
              <a:rPr lang="en-US" altLang="zh-CN"/>
              <a:t>“</a:t>
            </a:r>
            <a:r>
              <a:rPr lang="zh-CN" altLang="en-US"/>
              <a:t>高热度活动</a:t>
            </a:r>
            <a:r>
              <a:rPr lang="en-US" altLang="zh-CN"/>
              <a:t>+</a:t>
            </a:r>
            <a:r>
              <a:rPr lang="zh-CN" altLang="en-US"/>
              <a:t>技术</a:t>
            </a:r>
            <a:r>
              <a:rPr lang="en-US" altLang="zh-CN"/>
              <a:t>”</a:t>
            </a:r>
            <a:r>
              <a:rPr lang="zh-CN" altLang="en-US"/>
              <a:t>的结合点，支撑</a:t>
            </a:r>
            <a:r>
              <a:rPr lang="en-US" altLang="zh-CN"/>
              <a:t>“</a:t>
            </a:r>
            <a:r>
              <a:rPr lang="zh-CN" altLang="en-US"/>
              <a:t>推动企业参与热门开源活动、布局前沿技术领域</a:t>
            </a:r>
            <a:r>
              <a:rPr lang="en-US" altLang="zh-CN"/>
              <a:t>”</a:t>
            </a:r>
            <a:r>
              <a:rPr lang="zh-CN" altLang="en-US"/>
              <a:t>的治理决策，实现</a:t>
            </a:r>
            <a:r>
              <a:rPr lang="en-US" altLang="zh-CN"/>
              <a:t>“</a:t>
            </a:r>
            <a:r>
              <a:rPr lang="zh-CN" altLang="en-US"/>
              <a:t>开源生态洞察</a:t>
            </a:r>
            <a:r>
              <a:rPr lang="en-US" altLang="zh-CN"/>
              <a:t>-</a:t>
            </a:r>
            <a:r>
              <a:rPr lang="zh-CN" altLang="en-US"/>
              <a:t>落地</a:t>
            </a:r>
            <a:r>
              <a:rPr lang="en-US" altLang="zh-CN"/>
              <a:t>”</a:t>
            </a:r>
            <a:r>
              <a:rPr lang="zh-CN" altLang="en-US"/>
              <a:t>的全链路治理目标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健康度总览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10203180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左侧：健康度矩阵热力图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以</a:t>
            </a:r>
            <a:r>
              <a:rPr lang="en-US" altLang="zh-CN"/>
              <a:t>“</a:t>
            </a:r>
            <a:r>
              <a:rPr lang="zh-CN" altLang="en-US"/>
              <a:t>项目类别</a:t>
            </a:r>
            <a:r>
              <a:rPr lang="en-US" altLang="en-US"/>
              <a:t>×</a:t>
            </a:r>
            <a:r>
              <a:rPr lang="zh-CN" altLang="en-US"/>
              <a:t>健康维度</a:t>
            </a:r>
            <a:r>
              <a:rPr lang="en-US" altLang="zh-CN"/>
              <a:t>”</a:t>
            </a:r>
            <a:r>
              <a:rPr lang="zh-CN" altLang="en-US"/>
              <a:t>为核心的热力矩阵，颜色对应健康度评分（右侧色条：评分</a:t>
            </a:r>
            <a:r>
              <a:rPr lang="en-US" altLang="zh-CN"/>
              <a:t>6</a:t>
            </a:r>
            <a:r>
              <a:rPr lang="en-US" altLang="en-US"/>
              <a:t>→</a:t>
            </a:r>
            <a:r>
              <a:rPr lang="zh-CN" altLang="en-US"/>
              <a:t>红色代表健康度差，评分</a:t>
            </a:r>
            <a:r>
              <a:rPr lang="en-US" altLang="zh-CN"/>
              <a:t>10</a:t>
            </a:r>
            <a:r>
              <a:rPr lang="en-US" altLang="en-US"/>
              <a:t>→</a:t>
            </a:r>
            <a:r>
              <a:rPr lang="zh-CN" altLang="en-US"/>
              <a:t>绿色代表健康度优）</a:t>
            </a: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右侧：单项目健康度雷达图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以健康度维度为轴的多边形雷达图，蓝色图形的顶点代表当前项目在对应维度的得分</a:t>
            </a:r>
            <a:endParaRPr lang="zh-CN" altLang="en-US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8835" y="4608830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5" y="4608830"/>
            <a:ext cx="6614795" cy="2125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健康度总览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项目类别健康度差异显著：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前端框架类项目在</a:t>
            </a:r>
            <a:r>
              <a:rPr lang="en-US" altLang="zh-CN"/>
              <a:t>“</a:t>
            </a:r>
            <a:r>
              <a:rPr lang="zh-CN" altLang="en-US"/>
              <a:t>协作效率、代码质量</a:t>
            </a:r>
            <a:r>
              <a:rPr lang="en-US" altLang="zh-CN"/>
              <a:t>”</a:t>
            </a:r>
            <a:r>
              <a:rPr lang="zh-CN" altLang="en-US"/>
              <a:t>等维度多为绿色（评分高），健康度表现最优；云平台类项目多个维度呈红色（评分低），是健康度短板领域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单类别项目存在维度失衡：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同一项目类别（如</a:t>
            </a:r>
            <a:r>
              <a:rPr lang="en-US" altLang="zh-CN"/>
              <a:t>AI</a:t>
            </a:r>
            <a:r>
              <a:rPr lang="zh-CN" altLang="en-US"/>
              <a:t>平台）的健康维度不均衡</a:t>
            </a:r>
            <a:r>
              <a:rPr lang="en-US" altLang="zh-CN"/>
              <a:t>——“</a:t>
            </a:r>
            <a:r>
              <a:rPr lang="zh-CN" altLang="en-US"/>
              <a:t>代码质量</a:t>
            </a:r>
            <a:r>
              <a:rPr lang="en-US" altLang="zh-CN"/>
              <a:t>”</a:t>
            </a:r>
            <a:r>
              <a:rPr lang="zh-CN" altLang="en-US"/>
              <a:t>是绿色（健康），但</a:t>
            </a:r>
            <a:r>
              <a:rPr lang="en-US" altLang="zh-CN"/>
              <a:t>“</a:t>
            </a:r>
            <a:r>
              <a:rPr lang="zh-CN" altLang="en-US"/>
              <a:t>活跃度</a:t>
            </a:r>
            <a:r>
              <a:rPr lang="en-US" altLang="zh-CN"/>
              <a:t>”</a:t>
            </a:r>
            <a:r>
              <a:rPr lang="zh-CN" altLang="en-US"/>
              <a:t>为橙色（健康度中等），存在局部短板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785" y="859790"/>
            <a:ext cx="4814570" cy="15722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85" y="2657475"/>
            <a:ext cx="4815840" cy="15576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5" y="4465955"/>
            <a:ext cx="4813300" cy="1546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>
                <a:sym typeface="+mn-ea"/>
              </a:rPr>
              <a:t>健康度总览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595610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多类别开源项目健康度对标工具：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帮助企业</a:t>
            </a:r>
            <a:r>
              <a:rPr lang="en-US" altLang="zh-CN"/>
              <a:t>OSPO</a:t>
            </a:r>
            <a:r>
              <a:rPr lang="zh-CN" altLang="en-US"/>
              <a:t>、监管方快速识别不同领域开源项目的健康度差异（如前端框架</a:t>
            </a:r>
            <a:r>
              <a:rPr lang="en-US" altLang="zh-CN"/>
              <a:t>vs</a:t>
            </a:r>
            <a:r>
              <a:rPr lang="zh-CN" altLang="en-US"/>
              <a:t>云平台），为</a:t>
            </a:r>
            <a:r>
              <a:rPr lang="en-US" altLang="zh-CN"/>
              <a:t>“</a:t>
            </a:r>
            <a:r>
              <a:rPr lang="zh-CN" altLang="en-US"/>
              <a:t>资源向短板领域倾斜</a:t>
            </a:r>
            <a:r>
              <a:rPr lang="en-US" altLang="zh-CN"/>
              <a:t>”</a:t>
            </a:r>
            <a:r>
              <a:rPr lang="zh-CN" altLang="en-US"/>
              <a:t>的治理策略提供依据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单项目健康度精准诊断入口：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通过雷达图拆解单个项目的维度短板，支撑项目开发者针对性优化（如提升</a:t>
            </a:r>
            <a:r>
              <a:rPr lang="en-US" altLang="zh-CN"/>
              <a:t>AI</a:t>
            </a:r>
            <a:r>
              <a:rPr lang="zh-CN" altLang="en-US"/>
              <a:t>平台的活跃度），实现从</a:t>
            </a:r>
            <a:r>
              <a:rPr lang="en-US" altLang="zh-CN"/>
              <a:t>“</a:t>
            </a:r>
            <a:r>
              <a:rPr lang="zh-CN" altLang="en-US"/>
              <a:t>整体健康感知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精准问题修复</a:t>
            </a:r>
            <a:r>
              <a:rPr lang="en-US" altLang="zh-CN"/>
              <a:t>”</a:t>
            </a:r>
            <a:r>
              <a:rPr lang="zh-CN" altLang="en-US"/>
              <a:t>的治理闭环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跨类别健康规律分析工具：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辅助投资机构识别健康度优质的开源领域（如前端框架），实现</a:t>
            </a:r>
            <a:r>
              <a:rPr lang="en-US" altLang="zh-CN"/>
              <a:t>“</a:t>
            </a:r>
            <a:r>
              <a:rPr lang="zh-CN" altLang="en-US"/>
              <a:t>开源生态洞察</a:t>
            </a:r>
            <a:r>
              <a:rPr lang="en-US" altLang="zh-CN"/>
              <a:t>-</a:t>
            </a:r>
            <a:r>
              <a:rPr lang="zh-CN" altLang="en-US"/>
              <a:t>诊断</a:t>
            </a:r>
            <a:r>
              <a:rPr lang="en-US" altLang="zh-CN"/>
              <a:t>-</a:t>
            </a:r>
            <a:r>
              <a:rPr lang="zh-CN" altLang="en-US"/>
              <a:t>落地</a:t>
            </a:r>
            <a:r>
              <a:rPr lang="en-US" altLang="zh-CN"/>
              <a:t>”</a:t>
            </a:r>
            <a:r>
              <a:rPr lang="zh-CN" altLang="en-US"/>
              <a:t>的全链路治理目标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/>
              <a:t>24</a:t>
            </a:r>
            <a:r>
              <a:rPr lang="zh-CN" altLang="en-US" b="1"/>
              <a:t>小时开源贡献行为分布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6170930" cy="579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图表描述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呈现国内头部开源参与机构的单日贡献时段分布特征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横轴：代表</a:t>
            </a:r>
            <a:r>
              <a:rPr lang="en-US" altLang="zh-CN" sz="2000">
                <a:sym typeface="+mn-ea"/>
              </a:rPr>
              <a:t>24</a:t>
            </a:r>
            <a:r>
              <a:rPr lang="zh-CN" altLang="en-US" sz="2000">
                <a:sym typeface="+mn-ea"/>
              </a:rPr>
              <a:t>小时完整时段（从</a:t>
            </a:r>
            <a:r>
              <a:rPr lang="en-US" altLang="zh-CN" sz="2000">
                <a:sym typeface="+mn-ea"/>
              </a:rPr>
              <a:t>0</a:t>
            </a:r>
            <a:r>
              <a:rPr lang="zh-CN" altLang="en-US" sz="2000">
                <a:sym typeface="+mn-ea"/>
              </a:rPr>
              <a:t>时到</a:t>
            </a:r>
            <a:r>
              <a:rPr lang="en-US" altLang="zh-CN" sz="2000">
                <a:sym typeface="+mn-ea"/>
              </a:rPr>
              <a:t>23</a:t>
            </a:r>
            <a:r>
              <a:rPr lang="zh-CN" altLang="en-US" sz="2000">
                <a:sym typeface="+mn-ea"/>
              </a:rPr>
              <a:t>时），覆盖一天内的所有时间节点，用于定位贡献行为的具体发生时段</a:t>
            </a:r>
            <a:endParaRPr lang="zh-CN" altLang="en-US" sz="2000"/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000"/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纵轴：代表开源贡献行为占比（</a:t>
            </a:r>
            <a:r>
              <a:rPr lang="en-US" altLang="zh-CN" sz="2000">
                <a:sym typeface="+mn-ea"/>
              </a:rPr>
              <a:t>%</a:t>
            </a:r>
            <a:r>
              <a:rPr lang="zh-CN" altLang="en-US" sz="2000">
                <a:sym typeface="+mn-ea"/>
              </a:rPr>
              <a:t>），反映各时段贡献行为在全天总贡献中的占比权重，占比越高说明该时段开源参与活跃度越强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056120" y="1301115"/>
            <a:ext cx="2460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实现效果：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1859915"/>
            <a:ext cx="4091940" cy="3917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>
                <a:sym typeface="+mn-ea"/>
              </a:rPr>
              <a:t>24</a:t>
            </a:r>
            <a:r>
              <a:rPr lang="zh-CN" altLang="en-US" b="1">
                <a:sym typeface="+mn-ea"/>
              </a:rPr>
              <a:t>小时开源贡献行为分布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5988050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数据结论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贡献时段呈“凌晨-上午双高峰”：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凌晨</a:t>
            </a:r>
            <a:r>
              <a:rPr lang="en-US" altLang="zh-CN"/>
              <a:t>2-4</a:t>
            </a:r>
            <a:r>
              <a:rPr lang="zh-CN" altLang="en-US"/>
              <a:t>时、清晨</a:t>
            </a:r>
            <a:r>
              <a:rPr lang="en-US" altLang="zh-CN"/>
              <a:t>6-9</a:t>
            </a:r>
            <a:r>
              <a:rPr lang="zh-CN" altLang="en-US"/>
              <a:t>时占比合计超</a:t>
            </a:r>
            <a:r>
              <a:rPr lang="en-US" altLang="zh-CN"/>
              <a:t>40%</a:t>
            </a:r>
            <a:r>
              <a:rPr lang="zh-CN" altLang="en-US"/>
              <a:t>，午后</a:t>
            </a:r>
            <a:r>
              <a:rPr lang="en-US" altLang="zh-CN"/>
              <a:t>14</a:t>
            </a:r>
            <a:r>
              <a:rPr lang="zh-CN" altLang="en-US"/>
              <a:t>时后占比下降，</a:t>
            </a:r>
            <a:r>
              <a:rPr lang="en-US" altLang="zh-CN"/>
              <a:t>18</a:t>
            </a:r>
            <a:r>
              <a:rPr lang="zh-CN" altLang="en-US"/>
              <a:t>时后低活跃，国内头部机构贡献时段聚集性显著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契合跨时区协作：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凌晨高峰匹配欧美工作时段（对接全球生态），清晨高峰契合国内上午节奏，体现</a:t>
            </a:r>
            <a:r>
              <a:rPr lang="en-US" altLang="zh-CN"/>
              <a:t>“</a:t>
            </a:r>
            <a:r>
              <a:rPr lang="zh-CN" altLang="en-US"/>
              <a:t>全球协作</a:t>
            </a:r>
            <a:r>
              <a:rPr lang="en-US" altLang="zh-CN"/>
              <a:t>+</a:t>
            </a:r>
            <a:r>
              <a:rPr lang="zh-CN" altLang="en-US"/>
              <a:t>本土开发</a:t>
            </a:r>
            <a:r>
              <a:rPr lang="en-US" altLang="zh-CN"/>
              <a:t>”</a:t>
            </a:r>
            <a:r>
              <a:rPr lang="zh-CN" altLang="en-US"/>
              <a:t>双重特点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头部机构时段趋同：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/>
              <a:t>Alibaba</a:t>
            </a:r>
            <a:r>
              <a:rPr lang="zh-CN" altLang="en-US"/>
              <a:t>、</a:t>
            </a:r>
            <a:r>
              <a:rPr lang="en-US" altLang="zh-CN"/>
              <a:t>AntGroup</a:t>
            </a:r>
            <a:r>
              <a:rPr lang="zh-CN" altLang="en-US"/>
              <a:t>等</a:t>
            </a:r>
            <a:r>
              <a:rPr lang="en-US" altLang="zh-CN"/>
              <a:t>T</a:t>
            </a:r>
            <a:r>
              <a:rPr lang="en-US" altLang="zh-CN"/>
              <a:t>OP10</a:t>
            </a:r>
            <a:r>
              <a:rPr lang="zh-CN" altLang="en-US"/>
              <a:t>机构的贡献时段均贴合整体趋势，无独有的异常高峰，行业协作节奏已形成共性规律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345" y="798195"/>
            <a:ext cx="2954655" cy="27393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345" y="3671570"/>
            <a:ext cx="2954655" cy="2786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085850" y="495300"/>
            <a:ext cx="10972800" cy="609600"/>
          </a:xfrm>
        </p:spPr>
        <p:txBody>
          <a:bodyPr/>
          <a:p>
            <a:r>
              <a:rPr lang="zh-CN" altLang="en-US" b="1"/>
              <a:t>开发背景</a:t>
            </a:r>
            <a:endParaRPr lang="zh-CN" altLang="en-US" b="1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1085850" y="2180590"/>
            <a:ext cx="6692900" cy="4724400"/>
          </a:xfrm>
        </p:spPr>
        <p:txBody>
          <a:bodyPr>
            <a:noAutofit/>
          </a:bodyPr>
          <a:p>
            <a:pPr>
              <a:lnSpc>
                <a:spcPct val="144000"/>
              </a:lnSpc>
            </a:pPr>
            <a:r>
              <a:rPr lang="zh-CN" altLang="en-US" sz="1800"/>
              <a:t>根据</a:t>
            </a:r>
            <a:r>
              <a:rPr lang="en-US" altLang="zh-CN" sz="18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《2024 中国开源发展深度报告》《2024 全球开源生态洞察报告》</a:t>
            </a:r>
            <a:r>
              <a:rPr lang="zh-CN" altLang="en-US" sz="1800"/>
              <a:t>，我们可以对当前全球开源生态和中国的开源生态进行分析：</a:t>
            </a:r>
            <a:r>
              <a:rPr lang="zh-CN" altLang="en-US" sz="2400" b="1">
                <a:solidFill>
                  <a:srgbClr val="0070C0"/>
                </a:solidFill>
              </a:rPr>
              <a:t>开源生态：全球</a:t>
            </a:r>
            <a:r>
              <a:rPr lang="en-US" altLang="zh-CN" sz="2400" b="1">
                <a:solidFill>
                  <a:srgbClr val="0070C0"/>
                </a:solidFill>
              </a:rPr>
              <a:t> vs </a:t>
            </a:r>
            <a:r>
              <a:rPr lang="zh-CN" altLang="en-US" sz="2400" b="1">
                <a:solidFill>
                  <a:srgbClr val="0070C0"/>
                </a:solidFill>
              </a:rPr>
              <a:t>中国</a:t>
            </a:r>
            <a:endParaRPr lang="zh-CN" altLang="en-US" sz="2400" b="1">
              <a:solidFill>
                <a:srgbClr val="0070C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1800"/>
              <a:t>2024</a:t>
            </a:r>
            <a:r>
              <a:rPr lang="zh-CN" altLang="en-US" sz="1800"/>
              <a:t>年全球开源</a:t>
            </a:r>
            <a:r>
              <a:rPr lang="en-US" altLang="zh-CN" sz="1800"/>
              <a:t>“</a:t>
            </a:r>
            <a:r>
              <a:rPr lang="zh-CN" altLang="en-US" sz="1800"/>
              <a:t>多中心东移</a:t>
            </a:r>
            <a:r>
              <a:rPr lang="en-US" altLang="zh-CN" sz="1800"/>
              <a:t>”</a:t>
            </a:r>
            <a:r>
              <a:rPr lang="zh-CN" altLang="en-US" sz="1800"/>
              <a:t>格局持续深化，中国以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996万</a:t>
            </a:r>
            <a:r>
              <a:rPr lang="en-US" altLang="zh-CN" sz="1800"/>
              <a:t>GitHub</a:t>
            </a:r>
            <a:r>
              <a:rPr lang="zh-CN" altLang="en-US" sz="1800"/>
              <a:t>开发者、超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400万</a:t>
            </a:r>
            <a:r>
              <a:rPr lang="zh-CN" altLang="en-US" sz="1800"/>
              <a:t>个活跃项目稳居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全球第二</a:t>
            </a:r>
            <a:r>
              <a:rPr lang="zh-CN" altLang="en-US" sz="1800"/>
              <a:t>，核心领域参与度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持续提升</a:t>
            </a:r>
            <a:r>
              <a:rPr lang="zh-CN" altLang="en-US" sz="1800"/>
              <a:t>。</a:t>
            </a:r>
            <a:endParaRPr lang="zh-CN" altLang="en-US" sz="180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800"/>
              <a:t>但当前的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不足</a:t>
            </a:r>
            <a:r>
              <a:rPr lang="zh-CN" altLang="en-US" sz="1800"/>
              <a:t>也较为突出：核心项目影响力仍待强化，国际</a:t>
            </a:r>
            <a:r>
              <a:rPr lang="en-US" altLang="zh-CN" sz="1800"/>
              <a:t>Top50</a:t>
            </a:r>
            <a:r>
              <a:rPr lang="zh-CN" altLang="en-US" sz="1800"/>
              <a:t>项目中中国占比约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20%</a:t>
            </a:r>
            <a:r>
              <a:rPr lang="zh-CN" altLang="en-US" sz="1800"/>
              <a:t>；操作系统等基础领域全球项目占比约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15%</a:t>
            </a:r>
            <a:r>
              <a:rPr lang="zh-CN" altLang="en-US" sz="1800"/>
              <a:t>；项目健康度仍有优化空间，风险发现周期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16天</a:t>
            </a:r>
            <a:r>
              <a:rPr lang="zh-CN" altLang="en-US" sz="1800"/>
              <a:t>略高于全球均值</a:t>
            </a:r>
            <a:r>
              <a:rPr lang="en-US" altLang="zh-CN" sz="1800"/>
              <a:t>15</a:t>
            </a:r>
            <a:r>
              <a:rPr lang="zh-CN" altLang="en-US" sz="1800"/>
              <a:t>天，</a:t>
            </a:r>
            <a:r>
              <a:rPr lang="en-US" altLang="zh-CN" sz="2400" b="1">
                <a:solidFill>
                  <a:srgbClr val="138DCC"/>
                </a:solidFill>
                <a:latin typeface="+mn-ea"/>
                <a:ea typeface="+mn-ea"/>
                <a:cs typeface="+mn-ea"/>
              </a:rPr>
              <a:t>81.9%</a:t>
            </a:r>
            <a:r>
              <a:rPr lang="zh-CN" altLang="en-US" sz="1800"/>
              <a:t>的国内企业软件项目存在开源漏洞。</a:t>
            </a: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  <a:p>
            <a:pPr>
              <a:lnSpc>
                <a:spcPts val="3020"/>
              </a:lnSpc>
            </a:pPr>
            <a:endParaRPr lang="zh-CN" altLang="en-US" sz="1800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10" y="452120"/>
            <a:ext cx="2903220" cy="252539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40" y="3076575"/>
            <a:ext cx="2872740" cy="32670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en-US" altLang="zh-CN" b="1">
                <a:sym typeface="+mn-ea"/>
              </a:rPr>
              <a:t>24</a:t>
            </a:r>
            <a:r>
              <a:rPr lang="zh-CN" altLang="en-US" b="1">
                <a:sym typeface="+mn-ea"/>
              </a:rPr>
              <a:t>小时开源贡献行为分布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155700"/>
            <a:ext cx="10558145" cy="519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图表</a:t>
            </a: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功能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6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贡献异动预警：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以</a:t>
            </a:r>
            <a:r>
              <a:rPr lang="en-US" altLang="zh-CN"/>
              <a:t> “</a:t>
            </a:r>
            <a:r>
              <a:rPr lang="zh-CN" altLang="en-US"/>
              <a:t>双高峰</a:t>
            </a:r>
            <a:r>
              <a:rPr lang="en-US" altLang="zh-CN"/>
              <a:t>” </a:t>
            </a:r>
            <a:r>
              <a:rPr lang="zh-CN" altLang="en-US"/>
              <a:t>为基准，识别时段异常，将风险发现周期压缩至</a:t>
            </a:r>
            <a:r>
              <a:rPr lang="en-US" altLang="zh-CN"/>
              <a:t> 24 </a:t>
            </a:r>
            <a:r>
              <a:rPr lang="zh-CN" altLang="en-US"/>
              <a:t>小时，助力</a:t>
            </a:r>
            <a:r>
              <a:rPr lang="en-US" altLang="zh-CN"/>
              <a:t> OSPO </a:t>
            </a:r>
            <a:r>
              <a:rPr lang="zh-CN" altLang="en-US"/>
              <a:t>快速排查问题、主动防控运营风险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跨时区协作优化：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提供时段指南</a:t>
            </a:r>
            <a:r>
              <a:rPr lang="en-US" altLang="zh-CN"/>
              <a:t> —— </a:t>
            </a:r>
            <a:r>
              <a:rPr lang="zh-CN" altLang="en-US"/>
              <a:t>海外对接任务分配至凌晨高峰，本土开发任务集中在清晨，优化排班以提升跨区域协作效率</a:t>
            </a: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138DCC"/>
                </a:solidFill>
                <a:uFillTx/>
                <a:latin typeface="+mn-ea"/>
                <a:cs typeface="+mn-ea"/>
              </a:rPr>
              <a:t>机构参与度诊断：</a:t>
            </a:r>
            <a:endParaRPr lang="en-US" altLang="zh-CN" sz="2000" b="1">
              <a:solidFill>
                <a:srgbClr val="138DCC"/>
              </a:solidFill>
              <a:uFillTx/>
              <a:latin typeface="+mn-ea"/>
              <a:cs typeface="+mn-ea"/>
            </a:endParaRPr>
          </a:p>
          <a:p>
            <a:pPr indent="0" fontAlgn="auto">
              <a:lnSpc>
                <a:spcPts val="3060"/>
              </a:lnSpc>
              <a:buFont typeface="Arial" panose="020B0604020202020204" pitchFamily="34" charset="0"/>
              <a:buNone/>
            </a:pPr>
            <a:r>
              <a:rPr lang="zh-CN" altLang="en-US"/>
              <a:t>对比机构与</a:t>
            </a:r>
            <a:r>
              <a:rPr lang="en-US" altLang="zh-CN"/>
              <a:t> T</a:t>
            </a:r>
            <a:r>
              <a:rPr lang="en-US" altLang="zh-CN"/>
              <a:t>OP10 </a:t>
            </a:r>
            <a:r>
              <a:rPr lang="zh-CN" altLang="en-US"/>
              <a:t>的时段分布，偏离</a:t>
            </a:r>
            <a:r>
              <a:rPr lang="en-US" altLang="zh-CN"/>
              <a:t> “</a:t>
            </a:r>
            <a:r>
              <a:rPr lang="zh-CN" altLang="en-US"/>
              <a:t>双高峰</a:t>
            </a:r>
            <a:r>
              <a:rPr lang="en-US" altLang="zh-CN"/>
              <a:t>” </a:t>
            </a:r>
            <a:r>
              <a:rPr lang="zh-CN" altLang="en-US"/>
              <a:t>可分析其协作</a:t>
            </a:r>
            <a:r>
              <a:rPr lang="en-US" altLang="zh-CN"/>
              <a:t> / </a:t>
            </a:r>
            <a:r>
              <a:rPr lang="zh-CN" altLang="en-US"/>
              <a:t>开发能力；低活跃时段占比异常则排查加班、流程问题，支撑精细化治理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创新性</a:t>
            </a:r>
            <a:r>
              <a:rPr lang="zh-CN" altLang="en-US" b="1"/>
              <a:t>分析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950595" y="3714115"/>
            <a:ext cx="2054860" cy="2298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打破多工具分散模式，首创“全局-健康-效率-建议”的单屏架构，整合全治理流程，实现打开即用、一触即达</a:t>
            </a:r>
            <a:endParaRPr lang="zh-CN" altLang="en-US" sz="1600"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3777656" y="3713812"/>
            <a:ext cx="1992688" cy="2298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构建“区域-机构-项目”多层级数据联动，创新多维分析框架，解决数据碎片化，精准定位问题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575012" y="3666822"/>
            <a:ext cx="1984751" cy="2298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打通</a:t>
            </a:r>
            <a:r>
              <a:rPr lang="en-US" altLang="zh-CN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数据展示</a:t>
            </a:r>
            <a:r>
              <a:rPr lang="en-US" altLang="zh-CN" sz="1600">
                <a:sym typeface="+mn-ea"/>
              </a:rPr>
              <a:t>-</a:t>
            </a:r>
            <a:r>
              <a:rPr lang="zh-CN" altLang="en-US" sz="1600">
                <a:sym typeface="+mn-ea"/>
              </a:rPr>
              <a:t>风险识别</a:t>
            </a:r>
            <a:r>
              <a:rPr lang="en-US" altLang="zh-CN" sz="1600">
                <a:sym typeface="+mn-ea"/>
              </a:rPr>
              <a:t>-</a:t>
            </a:r>
            <a:r>
              <a:rPr lang="zh-CN" altLang="en-US" sz="1600">
                <a:sym typeface="+mn-ea"/>
              </a:rPr>
              <a:t>行动建议</a:t>
            </a:r>
            <a:r>
              <a:rPr lang="en-US" altLang="zh-CN" sz="1600">
                <a:sym typeface="+mn-ea"/>
              </a:rPr>
              <a:t>”</a:t>
            </a:r>
            <a:r>
              <a:rPr lang="zh-CN" altLang="en-US" sz="1600">
                <a:sym typeface="+mn-ea"/>
              </a:rPr>
              <a:t>的治理闭环，以数据驱动风险预警与动态优化方案输出</a:t>
            </a:r>
            <a:endParaRPr lang="zh-CN" altLang="en-US" sz="1600"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9267190" y="3667125"/>
            <a:ext cx="2181860" cy="2298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针对技术与非技术多类角色，定制差异化可视化视图与信息颗粒度，降低开源治理的参与门槛</a:t>
            </a:r>
            <a:endParaRPr lang="zh-CN" altLang="en-US" sz="1600">
              <a:sym typeface="+mn-ea"/>
            </a:endParaRPr>
          </a:p>
        </p:txBody>
      </p:sp>
      <p:sp>
        <p:nvSpPr>
          <p:cNvPr id="30" name="Oval 11"/>
          <p:cNvSpPr/>
          <p:nvPr>
            <p:custDataLst>
              <p:tags r:id="rId6"/>
            </p:custDataLst>
          </p:nvPr>
        </p:nvSpPr>
        <p:spPr>
          <a:xfrm>
            <a:off x="1505826" y="1890669"/>
            <a:ext cx="789553" cy="789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+mn-ea"/>
                <a:cs typeface="+mn-ea"/>
                <a:sym typeface="+mn-ea"/>
              </a:rPr>
              <a:t>01</a:t>
            </a:r>
            <a:endParaRPr lang="en-US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7"/>
            </p:custDataLst>
          </p:nvPr>
        </p:nvCxnSpPr>
        <p:spPr>
          <a:xfrm>
            <a:off x="3292454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8"/>
            </p:custDataLst>
          </p:nvPr>
        </p:nvCxnSpPr>
        <p:spPr>
          <a:xfrm>
            <a:off x="8867799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9"/>
            </p:custDataLst>
          </p:nvPr>
        </p:nvCxnSpPr>
        <p:spPr>
          <a:xfrm>
            <a:off x="6084095" y="3161487"/>
            <a:ext cx="0" cy="24120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1"/>
          <p:cNvSpPr/>
          <p:nvPr>
            <p:custDataLst>
              <p:tags r:id="rId10"/>
            </p:custDataLst>
          </p:nvPr>
        </p:nvSpPr>
        <p:spPr>
          <a:xfrm>
            <a:off x="4293498" y="1890669"/>
            <a:ext cx="789553" cy="789553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02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5" name="Oval 11"/>
          <p:cNvSpPr/>
          <p:nvPr>
            <p:custDataLst>
              <p:tags r:id="rId11"/>
            </p:custDataLst>
          </p:nvPr>
        </p:nvSpPr>
        <p:spPr>
          <a:xfrm>
            <a:off x="7081170" y="1890668"/>
            <a:ext cx="789553" cy="789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03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6" name="Oval 11"/>
          <p:cNvSpPr/>
          <p:nvPr>
            <p:custDataLst>
              <p:tags r:id="rId12"/>
            </p:custDataLst>
          </p:nvPr>
        </p:nvSpPr>
        <p:spPr>
          <a:xfrm>
            <a:off x="9880747" y="1890668"/>
            <a:ext cx="789553" cy="789553"/>
          </a:xfrm>
          <a:prstGeom prst="rect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ea"/>
                <a:cs typeface="+mn-ea"/>
                <a:sym typeface="+mn-ea"/>
              </a:rPr>
              <a:t>04</a:t>
            </a:r>
            <a:endParaRPr lang="en-US" sz="2000" b="1"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908227" y="3050854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单屏一体化决策</a:t>
            </a:r>
            <a:endParaRPr lang="zh-CN" altLang="en-US" sz="20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3777337" y="3030220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数据跨维联动分析</a:t>
            </a:r>
            <a:endParaRPr lang="en-US" altLang="zh-CN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6483572" y="3030220"/>
            <a:ext cx="1984751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治理闭环智能赋能</a:t>
            </a:r>
            <a:endParaRPr lang="zh-CN" altLang="en-US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9267190" y="3050540"/>
            <a:ext cx="2072640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138DCC"/>
                </a:solidFill>
                <a:uFillTx/>
                <a:latin typeface="+mn-ea"/>
                <a:cs typeface="+mn-ea"/>
                <a:sym typeface="+mn-ea"/>
              </a:rPr>
              <a:t>轻量化多角色适配</a:t>
            </a:r>
            <a:endParaRPr lang="zh-CN" altLang="en-US" b="1">
              <a:solidFill>
                <a:srgbClr val="138DCC"/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00228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现实意义与应用</a:t>
            </a:r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场景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96878" y="17516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4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现实意义与应用</a:t>
            </a:r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695960" y="1407640"/>
            <a:ext cx="5147186" cy="24768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695960" y="1541633"/>
            <a:ext cx="5147186" cy="462421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915531" y="1789727"/>
            <a:ext cx="4187342" cy="4674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170BF"/>
                </a:solidFill>
                <a:latin typeface="+mn-ea"/>
                <a:cs typeface="+mn-ea"/>
                <a:sym typeface="+mn-ea"/>
              </a:rPr>
              <a:t>现实意义</a:t>
            </a:r>
            <a:endParaRPr lang="zh-CN" altLang="en-US" sz="2400" b="1">
              <a:solidFill>
                <a:srgbClr val="0170B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348856" y="1418413"/>
            <a:ext cx="5147186" cy="247689"/>
          </a:xfrm>
          <a:prstGeom prst="rect">
            <a:avLst/>
          </a:prstGeom>
          <a:solidFill>
            <a:srgbClr val="138DCC"/>
          </a:soli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6348856" y="1552406"/>
            <a:ext cx="5147186" cy="462421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638925" y="2258060"/>
            <a:ext cx="4651375" cy="3483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企业</a:t>
            </a:r>
            <a:r>
              <a:rPr lang="en-US" altLang="zh-CN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OSPO</a:t>
            </a: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快速掌握全球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区域项目集群的风险、核心贡献方的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24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小时动态，实时监控目标项目的协作效率、代码质量状态并及时预警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项目开发者：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匹配全球协作的贡献高峰时段优化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review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排班，提升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合并效率；通过健康度维度拆解，优先处理高风险</a:t>
            </a:r>
            <a:r>
              <a:rPr lang="en-US" altLang="zh-CN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Issue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投资机构：</a:t>
            </a:r>
            <a:r>
              <a: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rPr>
              <a:t>掌握开源社区整体系数、重点领域的项目健康状态，为投资决策提供数据支撑、降低布局风险</a:t>
            </a:r>
            <a:endParaRPr lang="zh-CN" altLang="en-US">
              <a:solidFill>
                <a:srgbClr val="33333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631927" y="1790340"/>
            <a:ext cx="4187342" cy="4674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138CCB"/>
                </a:solidFill>
                <a:latin typeface="+mn-ea"/>
                <a:cs typeface="+mn-ea"/>
                <a:sym typeface="+mn-ea"/>
              </a:rPr>
              <a:t>应用场景</a:t>
            </a:r>
            <a:endParaRPr lang="zh-CN" altLang="en-US" sz="2400" b="1">
              <a:solidFill>
                <a:srgbClr val="138CCB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5" name="圆角矩形 4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8" name="圆角矩形 17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915670" y="2301240"/>
            <a:ext cx="4620260" cy="3483610"/>
            <a:chOff x="1382" y="3887"/>
            <a:chExt cx="7276" cy="5486"/>
          </a:xfrm>
        </p:grpSpPr>
        <p:sp>
          <p:nvSpPr>
            <p:cNvPr id="2" name="矩形 1"/>
            <p:cNvSpPr/>
            <p:nvPr>
              <p:custDataLst>
                <p:tags r:id="rId10"/>
              </p:custDataLst>
            </p:nvPr>
          </p:nvSpPr>
          <p:spPr>
            <a:xfrm>
              <a:off x="1912" y="3887"/>
              <a:ext cx="6746" cy="548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治理模式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：传统分散工具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经验判断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一体化平台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数据驱动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生态趋势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：规模增长</a:t>
              </a:r>
              <a:r>
                <a:rPr lang="en-US" altLang="zh-CN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质量提升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治理效率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：多维度分析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+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动态建议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提升企业</a:t>
              </a:r>
              <a:r>
                <a:rPr lang="en-US" altLang="zh-CN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OSPO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、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开发者效率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</a:t>
              </a:r>
              <a:r>
                <a:rPr lang="zh-CN" altLang="en-US" b="1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参与门槛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：可视化呈现</a:t>
              </a:r>
              <a:r>
                <a:rPr lang="zh-CN" altLang="en-US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→</a:t>
              </a:r>
              <a:r>
                <a:rPr lang="zh-CN" altLang="en-US">
                  <a:solidFill>
                    <a:srgbClr val="333333"/>
                  </a:solidFill>
                  <a:latin typeface="+mn-ea"/>
                  <a:cs typeface="+mn-ea"/>
                  <a:sym typeface="+mn-ea"/>
                </a:rPr>
                <a:t>开源治理大众化、普及化</a:t>
              </a: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333333"/>
                </a:solidFill>
                <a:latin typeface="+mn-ea"/>
                <a:cs typeface="+mn-ea"/>
                <a:sym typeface="+mn-ea"/>
              </a:endParaRPr>
            </a:p>
          </p:txBody>
        </p:sp>
        <p:pic>
          <p:nvPicPr>
            <p:cNvPr id="28" name="图片 27" descr="管理模式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1415" y="4125"/>
              <a:ext cx="345" cy="345"/>
            </a:xfrm>
            <a:prstGeom prst="rect">
              <a:avLst/>
            </a:prstGeom>
          </p:spPr>
        </p:pic>
        <p:pic>
          <p:nvPicPr>
            <p:cNvPr id="29" name="图片 28" descr="趋势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82" y="5400"/>
              <a:ext cx="420" cy="420"/>
            </a:xfrm>
            <a:prstGeom prst="rect">
              <a:avLst/>
            </a:prstGeom>
          </p:spPr>
        </p:pic>
        <p:pic>
          <p:nvPicPr>
            <p:cNvPr id="31" name="图片 30" descr="传送带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82" y="6030"/>
              <a:ext cx="429" cy="429"/>
            </a:xfrm>
            <a:prstGeom prst="rect">
              <a:avLst/>
            </a:prstGeom>
          </p:spPr>
        </p:pic>
        <p:pic>
          <p:nvPicPr>
            <p:cNvPr id="32" name="图片 31" descr="电脑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91" y="7359"/>
              <a:ext cx="402" cy="402"/>
            </a:xfrm>
            <a:prstGeom prst="rect">
              <a:avLst/>
            </a:prstGeom>
          </p:spPr>
        </p:pic>
      </p:grpSp>
    </p:spTree>
    <p:custDataLst>
      <p:tags r:id="rId1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-952" y="2641600"/>
            <a:ext cx="12191365" cy="998855"/>
          </a:xfr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谢</a:t>
            </a:r>
            <a:r>
              <a:rPr lang="en-US" altLang="zh-CN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 </a:t>
            </a:r>
            <a:r>
              <a:rPr lang="zh-CN" altLang="en-US" sz="8000" b="1">
                <a:solidFill>
                  <a:srgbClr val="138DCC"/>
                </a:solidFill>
                <a:latin typeface="+mn-ea"/>
                <a:ea typeface="+mn-ea"/>
                <a:cs typeface="汉仪雅酷黑 95W" panose="020B0A04020202020204" charset="-122"/>
              </a:rPr>
              <a:t>谢</a:t>
            </a:r>
            <a:endParaRPr lang="zh-CN" altLang="en-US" sz="8000" b="1">
              <a:solidFill>
                <a:srgbClr val="138DCC"/>
              </a:solidFill>
              <a:latin typeface="+mn-ea"/>
              <a:ea typeface="+mn-ea"/>
              <a:cs typeface="汉仪雅酷黑 95W" panose="020B0A04020202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92725" y="4708843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+mj-ea"/>
                <a:ea typeface="+mj-ea"/>
              </a:rPr>
              <a:t>汇报人：启智设计</a:t>
            </a:r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15975" y="527685"/>
            <a:ext cx="10972800" cy="609600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我国开源生态发展</a:t>
            </a:r>
            <a:endParaRPr lang="zh-CN" altLang="en-US" b="1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机遇&amp;挑战</a:t>
            </a:r>
            <a:endParaRPr lang="zh-CN" altLang="en-US" b="1">
              <a:solidFill>
                <a:srgbClr val="0070C0"/>
              </a:solidFill>
            </a:endParaRPr>
          </a:p>
        </p:txBody>
      </p:sp>
      <p:sp>
        <p:nvSpPr>
          <p:cNvPr id="4" name="装饰  7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761365" y="2082800"/>
            <a:ext cx="5182235" cy="388429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64565" y="2198370"/>
            <a:ext cx="4803140" cy="3048000"/>
          </a:xfrm>
        </p:spPr>
        <p:txBody>
          <a:bodyPr>
            <a:noAutofit/>
          </a:bodyPr>
          <a:p>
            <a:pPr>
              <a:lnSpc>
                <a:spcPct val="145000"/>
              </a:lnSpc>
            </a:pPr>
            <a:r>
              <a:rPr lang="zh-CN" altLang="en-US" sz="1800"/>
              <a:t>政策与产业的双向驱动下，我国开源生态正处关键窗口期：</a:t>
            </a:r>
            <a:r>
              <a:rPr lang="en-US" altLang="zh-CN" sz="1800"/>
              <a:t>“</a:t>
            </a:r>
            <a:r>
              <a:rPr lang="zh-CN" altLang="en-US" sz="1800"/>
              <a:t>十四五</a:t>
            </a:r>
            <a:r>
              <a:rPr lang="en-US" altLang="zh-CN" sz="1800"/>
              <a:t>”</a:t>
            </a:r>
            <a:r>
              <a:rPr lang="zh-CN" altLang="en-US" sz="1800"/>
              <a:t>规划明确建设</a:t>
            </a:r>
            <a:r>
              <a:rPr lang="en-US" altLang="zh-CN" sz="1800"/>
              <a:t>2-3</a:t>
            </a:r>
            <a:r>
              <a:rPr lang="zh-CN" altLang="en-US" sz="1800"/>
              <a:t>个国际影响力开源社区，</a:t>
            </a:r>
            <a:r>
              <a:rPr lang="en-US" altLang="zh-CN" sz="1800"/>
              <a:t>29</a:t>
            </a:r>
            <a:r>
              <a:rPr lang="zh-CN" altLang="en-US" sz="1800"/>
              <a:t>省出台了</a:t>
            </a:r>
            <a:r>
              <a:rPr lang="en-US" altLang="zh-CN" sz="1800"/>
              <a:t>260+</a:t>
            </a:r>
            <a:r>
              <a:rPr lang="zh-CN" altLang="en-US" sz="1800"/>
              <a:t>的支持政策；产业端超</a:t>
            </a:r>
            <a:r>
              <a:rPr lang="en-US" altLang="zh-CN" sz="1800"/>
              <a:t>90%IT</a:t>
            </a:r>
            <a:r>
              <a:rPr lang="zh-CN" altLang="en-US" sz="1800"/>
              <a:t>领导者依赖开源软件，金融、电信、能源等行业渗透率显著，但企业</a:t>
            </a:r>
            <a:r>
              <a:rPr lang="en-US" altLang="zh-CN" sz="1800"/>
              <a:t>OSPO</a:t>
            </a:r>
            <a:r>
              <a:rPr lang="zh-CN" altLang="en-US" sz="1800"/>
              <a:t>面临供应链安全、跨区域协作、许可证冲突等多重挑战。综上，我国的开源生态需要依托当前的发展机遇，完善优化开源社区生态，让开源项目的数量、质量都实现提升。</a:t>
            </a:r>
            <a:endParaRPr lang="zh-CN" altLang="en-US" sz="18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应对</a:t>
            </a:r>
            <a:endParaRPr lang="zh-CN" altLang="en-US"/>
          </a:p>
        </p:txBody>
      </p:sp>
      <p:sp>
        <p:nvSpPr>
          <p:cNvPr id="7" name="装饰  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99200" y="2082800"/>
            <a:ext cx="5283200" cy="388429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6584315" y="2585085"/>
            <a:ext cx="4724400" cy="3048000"/>
          </a:xfrm>
        </p:spPr>
        <p:txBody>
          <a:bodyPr/>
          <a:p>
            <a:pPr algn="l">
              <a:lnSpc>
                <a:spcPct val="165000"/>
              </a:lnSpc>
              <a:buClrTx/>
              <a:buSzTx/>
            </a:pPr>
            <a:r>
              <a:rPr lang="zh-CN" altLang="en-US" sz="1800"/>
              <a:t>如何确保开源项目的健康度成为我国优化开源社区的重点关注问题。</a:t>
            </a:r>
            <a:endParaRPr lang="zh-CN" altLang="en-US" sz="1800"/>
          </a:p>
          <a:p>
            <a:pPr algn="l">
              <a:lnSpc>
                <a:spcPct val="165000"/>
              </a:lnSpc>
              <a:buClrTx/>
              <a:buSzTx/>
            </a:pPr>
            <a:r>
              <a:rPr lang="zh-CN" altLang="en-US" sz="1800"/>
              <a:t>开发者以及开源社区需要关注项目的创建、维护、运营等多个方面，同时完善对开源项目的监管监控和预警机制，提醒开发者项目面临的风险和潜在的安全问题，并且给出相应细节。</a:t>
            </a:r>
            <a:endParaRPr lang="zh-CN" altLang="en-US" sz="1800"/>
          </a:p>
        </p:txBody>
      </p: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边界"/>
          <p:cNvSpPr/>
          <p:nvPr>
            <p:custDataLst>
              <p:tags r:id="rId1"/>
            </p:custDataLst>
          </p:nvPr>
        </p:nvSpPr>
        <p:spPr>
          <a:xfrm>
            <a:off x="1060450" y="1549400"/>
            <a:ext cx="5051425" cy="457136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0310" y="2073275"/>
            <a:ext cx="9911715" cy="166052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在全球开源生态高速扩张、中国开源加速发展的背景下，治理效率、协作质量与风险防控已成为生态高质量发展的核心议题。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OpenGov Hub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开源治理与运营一体化监测大屏应运而生，聚焦全球生态洞察、风险预警、效率诊断、行动落地的全链路需求，通过单屏一体化监测、多维度精细化分析，为开发者、企业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OSPO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、项目维护者及监管方，提供实时、全面的开源生态数据支撑。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210310" y="4460240"/>
            <a:ext cx="9834245" cy="166052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indent="0" fontAlgn="auto">
              <a:lnSpc>
                <a:spcPct val="140000"/>
              </a:lnSpc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大屏以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“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开源治理与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运营一体化监测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”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为核心，可直观呈现全球及区域开源项目的分布格局、健康度整体水平与贡献者实时动态，通过多维度数据的聚合分析，精准定位项目运营中的风险隐患与协作效率短板，将传统模式下需十几日的风险发现周期大幅压缩至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24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小时内，帮助企业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OSPO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、项目开发者快速响应问题。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6" name="矩形: 圆角 10"/>
          <p:cNvSpPr/>
          <p:nvPr>
            <p:custDataLst>
              <p:tags r:id="rId4"/>
            </p:custDataLst>
          </p:nvPr>
        </p:nvSpPr>
        <p:spPr>
          <a:xfrm>
            <a:off x="1059180" y="1543685"/>
            <a:ext cx="5053330" cy="492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  <a:gs pos="72000">
                <a:schemeClr val="accent1">
                  <a:alpha val="7000"/>
                </a:schemeClr>
              </a:gs>
            </a:gsLst>
            <a:lin ang="10800000" scaled="1"/>
            <a:tileRect/>
          </a:gradFill>
          <a:ln w="29335" cap="flat">
            <a:noFill/>
            <a:prstDash val="solid"/>
            <a:miter/>
          </a:ln>
        </p:spPr>
        <p:txBody>
          <a:bodyPr lIns="90000" tIns="46800" rIns="90000" bIns="46800" rtlCol="0" anchor="ctr" anchorCtr="0"/>
          <a:p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核心定位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: 圆角 15"/>
          <p:cNvSpPr/>
          <p:nvPr>
            <p:custDataLst>
              <p:tags r:id="rId5"/>
            </p:custDataLst>
          </p:nvPr>
        </p:nvSpPr>
        <p:spPr>
          <a:xfrm>
            <a:off x="1059180" y="3931285"/>
            <a:ext cx="5053330" cy="4927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2000"/>
                </a:schemeClr>
              </a:gs>
              <a:gs pos="72000">
                <a:schemeClr val="accent1">
                  <a:alpha val="7000"/>
                </a:schemeClr>
              </a:gs>
            </a:gsLst>
            <a:lin ang="10800000" scaled="1"/>
            <a:tileRect/>
          </a:gradFill>
          <a:ln w="29335" cap="flat">
            <a:noFill/>
            <a:prstDash val="solid"/>
            <a:miter/>
          </a:ln>
        </p:spPr>
        <p:txBody>
          <a:bodyPr lIns="90000" tIns="46800" rIns="90000" bIns="4680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核心价值&amp;发展愿景</a:t>
            </a:r>
            <a:endParaRPr lang="zh-CN" altLang="en-US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9180" y="527685"/>
            <a:ext cx="10972800" cy="6096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u="none" strike="noStrike" kern="1200" cap="none" spc="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b="1"/>
              <a:t>OpenGov Hub</a:t>
            </a:r>
            <a:r>
              <a:rPr lang="zh-CN" altLang="en-US" b="1"/>
              <a:t>项目</a:t>
            </a:r>
            <a:r>
              <a:rPr lang="zh-CN" altLang="en-US" b="1"/>
              <a:t>缘起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100000">
            <a:off x="658369" y="2352865"/>
            <a:ext cx="323850" cy="327185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15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153"/>
                </a:lnTo>
                <a:lnTo>
                  <a:pt x="0" y="442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74520" y="216979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00000">
            <a:off x="42382" y="3060166"/>
            <a:ext cx="323850" cy="130775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059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2059"/>
                </a:lnTo>
                <a:lnTo>
                  <a:pt x="0" y="133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00000">
            <a:off x="1659675" y="-468312"/>
            <a:ext cx="323850" cy="381486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008">
                <a:moveTo>
                  <a:pt x="510" y="0"/>
                </a:moveTo>
                <a:lnTo>
                  <a:pt x="510" y="5753"/>
                </a:lnTo>
                <a:cubicBezTo>
                  <a:pt x="510" y="5893"/>
                  <a:pt x="396" y="6008"/>
                  <a:pt x="255" y="6008"/>
                </a:cubicBezTo>
                <a:cubicBezTo>
                  <a:pt x="114" y="6008"/>
                  <a:pt x="0" y="5893"/>
                  <a:pt x="0" y="575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00000">
            <a:off x="636709" y="100330"/>
            <a:ext cx="323850" cy="33291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5243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5243"/>
                </a:lnTo>
                <a:lnTo>
                  <a:pt x="0" y="4514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100000">
            <a:off x="770369" y="-293158"/>
            <a:ext cx="323850" cy="18146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858">
                <a:moveTo>
                  <a:pt x="510" y="0"/>
                </a:moveTo>
                <a:lnTo>
                  <a:pt x="510" y="2603"/>
                </a:lnTo>
                <a:cubicBezTo>
                  <a:pt x="510" y="2744"/>
                  <a:pt x="396" y="2858"/>
                  <a:pt x="255" y="2858"/>
                </a:cubicBezTo>
                <a:cubicBezTo>
                  <a:pt x="114" y="2858"/>
                  <a:pt x="0" y="2744"/>
                  <a:pt x="0" y="2603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43075" y="9461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100000" flipH="1" flipV="1">
            <a:off x="11269471" y="1261441"/>
            <a:ext cx="323850" cy="311243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01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01"/>
                </a:lnTo>
                <a:lnTo>
                  <a:pt x="0" y="4173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 flipV="1">
            <a:off x="10134600" y="4283075"/>
            <a:ext cx="288290" cy="288290"/>
          </a:xfrm>
          <a:prstGeom prst="ellipse">
            <a:avLst/>
          </a:prstGeom>
          <a:solidFill>
            <a:srgbClr val="9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2100000" flipH="1" flipV="1">
            <a:off x="11882918" y="2526302"/>
            <a:ext cx="323850" cy="113947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1794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1794"/>
                </a:lnTo>
                <a:lnTo>
                  <a:pt x="0" y="1066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100000" flipH="1" flipV="1">
            <a:off x="10294321" y="3439239"/>
            <a:ext cx="323850" cy="388308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6115">
                <a:moveTo>
                  <a:pt x="510" y="0"/>
                </a:moveTo>
                <a:lnTo>
                  <a:pt x="510" y="5860"/>
                </a:lnTo>
                <a:cubicBezTo>
                  <a:pt x="510" y="6001"/>
                  <a:pt x="396" y="6115"/>
                  <a:pt x="255" y="6115"/>
                </a:cubicBezTo>
                <a:cubicBezTo>
                  <a:pt x="114" y="6115"/>
                  <a:pt x="0" y="6001"/>
                  <a:pt x="0" y="5860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8F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100000" flipH="1" flipV="1">
            <a:off x="11314309" y="3453183"/>
            <a:ext cx="323850" cy="311772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4910">
                <a:moveTo>
                  <a:pt x="255" y="0"/>
                </a:moveTo>
                <a:cubicBezTo>
                  <a:pt x="396" y="0"/>
                  <a:pt x="510" y="114"/>
                  <a:pt x="510" y="255"/>
                </a:cubicBezTo>
                <a:lnTo>
                  <a:pt x="510" y="4910"/>
                </a:lnTo>
                <a:lnTo>
                  <a:pt x="0" y="4181"/>
                </a:ln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  <a:close/>
              </a:path>
            </a:pathLst>
          </a:custGeom>
          <a:solidFill>
            <a:srgbClr val="D3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100000" flipH="1" flipV="1">
            <a:off x="11193409" y="5254703"/>
            <a:ext cx="323850" cy="184873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0" h="2911">
                <a:moveTo>
                  <a:pt x="510" y="0"/>
                </a:moveTo>
                <a:lnTo>
                  <a:pt x="510" y="2656"/>
                </a:lnTo>
                <a:cubicBezTo>
                  <a:pt x="510" y="2797"/>
                  <a:pt x="396" y="2911"/>
                  <a:pt x="255" y="2911"/>
                </a:cubicBezTo>
                <a:cubicBezTo>
                  <a:pt x="114" y="2911"/>
                  <a:pt x="0" y="2797"/>
                  <a:pt x="0" y="2656"/>
                </a:cubicBezTo>
                <a:lnTo>
                  <a:pt x="0" y="357"/>
                </a:lnTo>
                <a:lnTo>
                  <a:pt x="510" y="0"/>
                </a:lnTo>
                <a:close/>
              </a:path>
            </a:pathLst>
          </a:cu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0266045" y="6358255"/>
            <a:ext cx="288290" cy="288290"/>
          </a:xfrm>
          <a:prstGeom prst="ellipse">
            <a:avLst/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H="1">
            <a:off x="5507355" y="1693545"/>
            <a:ext cx="1177925" cy="1177925"/>
          </a:xfrm>
          <a:prstGeom prst="roundRect">
            <a:avLst>
              <a:gd name="adj" fmla="val 50000"/>
            </a:avLst>
          </a:prstGeom>
          <a:solidFill>
            <a:srgbClr val="13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5" y="3265170"/>
            <a:ext cx="121913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000" b="1" spc="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ea"/>
                <a:sym typeface="+mn-ea"/>
              </a:rPr>
              <a:t>技术路线</a:t>
            </a:r>
            <a:endParaRPr lang="zh-CN" altLang="en-US" sz="5000" b="1" spc="400"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01958" y="1738948"/>
            <a:ext cx="1188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solidFill>
                  <a:schemeClr val="bg1"/>
                </a:solidFill>
                <a:latin typeface="Black and White" panose="00000500000000000000" charset="0"/>
                <a:ea typeface="+mj-ea"/>
                <a:cs typeface="Black and White" panose="00000500000000000000" charset="0"/>
              </a:rPr>
              <a:t>2</a:t>
            </a:r>
            <a:endParaRPr lang="en-US" altLang="zh-CN" sz="6000">
              <a:solidFill>
                <a:schemeClr val="bg1"/>
              </a:solidFill>
              <a:latin typeface="Black and White" panose="00000500000000000000" charset="0"/>
              <a:ea typeface="+mj-ea"/>
              <a:cs typeface="Black and White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t>技术路线实现</a:t>
            </a:r>
            <a:r>
              <a:t>流程图</a:t>
            </a:r>
          </a:p>
        </p:txBody>
      </p:sp>
      <p:grpSp>
        <p:nvGrpSpPr>
          <p:cNvPr id="25" name="组合 24"/>
          <p:cNvGrpSpPr/>
          <p:nvPr/>
        </p:nvGrpSpPr>
        <p:grpSpPr>
          <a:xfrm flipH="1">
            <a:off x="-312420" y="4243070"/>
            <a:ext cx="1441450" cy="4210685"/>
            <a:chOff x="-2007" y="-7103"/>
            <a:chExt cx="7513" cy="21947"/>
          </a:xfrm>
        </p:grpSpPr>
        <p:sp>
          <p:nvSpPr>
            <p:cNvPr id="26" name="圆角矩形 2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9" name="圆角矩形 8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1355725"/>
            <a:ext cx="9763760" cy="5151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2650" y="344170"/>
            <a:ext cx="10972800" cy="609600"/>
          </a:xfr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r>
              <a:rPr lang="zh-CN" altLang="en-US" b="1"/>
              <a:t>数据</a:t>
            </a:r>
            <a:r>
              <a:rPr lang="zh-CN" altLang="en-US" b="1"/>
              <a:t>获取</a:t>
            </a:r>
            <a:endParaRPr lang="zh-CN" altLang="en-US" b="1"/>
          </a:p>
        </p:txBody>
      </p:sp>
      <p:grpSp>
        <p:nvGrpSpPr>
          <p:cNvPr id="15" name="组合 14"/>
          <p:cNvGrpSpPr/>
          <p:nvPr/>
        </p:nvGrpSpPr>
        <p:grpSpPr>
          <a:xfrm flipH="1">
            <a:off x="11309350" y="-1400175"/>
            <a:ext cx="1441450" cy="4210685"/>
            <a:chOff x="-2007" y="-7103"/>
            <a:chExt cx="7513" cy="21947"/>
          </a:xfrm>
        </p:grpSpPr>
        <p:sp>
          <p:nvSpPr>
            <p:cNvPr id="7" name="圆角矩形 6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-299720" y="4243070"/>
            <a:ext cx="1441450" cy="4210685"/>
            <a:chOff x="-2007" y="-7103"/>
            <a:chExt cx="7513" cy="21947"/>
          </a:xfrm>
        </p:grpSpPr>
        <p:sp>
          <p:nvSpPr>
            <p:cNvPr id="16" name="圆角矩形 15"/>
            <p:cNvSpPr/>
            <p:nvPr/>
          </p:nvSpPr>
          <p:spPr>
            <a:xfrm rot="2100000">
              <a:off x="-143" y="3557"/>
              <a:ext cx="510" cy="10431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6" y="3746"/>
              <a:ext cx="454" cy="454"/>
            </a:xfrm>
            <a:prstGeom prst="ellipse">
              <a:avLst/>
            </a:prstGeom>
            <a:solidFill>
              <a:srgbClr val="90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 rot="2100000">
              <a:off x="-2007" y="4389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 rot="2100000">
              <a:off x="4996" y="-6985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8FD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2100000">
              <a:off x="-991" y="-148"/>
              <a:ext cx="510" cy="13150"/>
            </a:xfrm>
            <a:prstGeom prst="roundRect">
              <a:avLst>
                <a:gd name="adj" fmla="val 50000"/>
              </a:avLst>
            </a:prstGeom>
            <a:solidFill>
              <a:srgbClr val="D3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100000">
              <a:off x="3726" y="-7103"/>
              <a:ext cx="510" cy="10455"/>
            </a:xfrm>
            <a:prstGeom prst="roundRect">
              <a:avLst>
                <a:gd name="adj" fmla="val 50000"/>
              </a:avLst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79" y="478"/>
              <a:ext cx="454" cy="454"/>
            </a:xfrm>
            <a:prstGeom prst="ellipse">
              <a:avLst/>
            </a:prstGeom>
            <a:solidFill>
              <a:srgbClr val="138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8835" y="1301115"/>
            <a:ext cx="5988050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0C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OpenLeaderboard</a:t>
            </a:r>
            <a:endParaRPr lang="en-US" altLang="zh-CN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400" b="1">
              <a:solidFill>
                <a:srgbClr val="0070C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8" y="3409633"/>
            <a:ext cx="5272405" cy="300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" y="1939925"/>
            <a:ext cx="3951605" cy="13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240" y="1774190"/>
            <a:ext cx="4854575" cy="150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40" y="3380740"/>
            <a:ext cx="5385435" cy="30137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1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f68651c7ca8d35304d9ec69b5aca550f94f8d"/>
  <p:tag name="KSO_WM_NEWLAYOUT_ID" val="122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600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5"/>
  <p:tag name="KSO_WM_TEMPLATE_CATEGORY" val="custom"/>
  <p:tag name="KSO_WM_UNIT_VALUE" val="2"/>
  <p:tag name="KSO_WM_UNIT_PRESET_TEXT_INDEX" val="-1"/>
  <p:tag name="KSO_WM_UNIT_PRESET_TEXT_LEN" val="0"/>
  <p:tag name="KSO_WM_UNIT_USESOURCEFORMAT_APPLY" val="1"/>
</p:tagLst>
</file>

<file path=ppt/tags/tag164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UNIT_ID" val="custom20236005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5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5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67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6005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5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5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6005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5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5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3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UNIT_ID" val="custom20236005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gradient&quot;:[{&quot;brightness&quot;:0.9599999785423279,&quot;colorType&quot;:1,&quot;foreColorIndex&quot;:16,&quot;pos&quot;:0,&quot;transparency&quot;:0},{&quot;brightness&quot;:0.9599999785423279,&quot;colorType&quot;:1,&quot;foreColorIndex&quot;:16,&quot;pos&quot;:1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6005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6005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UNIT_SUBTYPE" val="a"/>
  <p:tag name="KSO_WM_UNIT_VALUE" val="30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  <p:tag name="KSO_WM_UNIT_USESOURCEFORMAT_APPLY" val="1"/>
</p:tagLst>
</file>

<file path=ppt/tags/tag176.xml><?xml version="1.0" encoding="utf-8"?>
<p:tagLst xmlns:p="http://schemas.openxmlformats.org/presentationml/2006/main">
  <p:tag name="KSO_WM_UNIT_TYPE" val="l_h_i"/>
  <p:tag name="KSO_WM_UNIT_INDEX" val="1_1_3"/>
  <p:tag name="KSO_WM_BEAUTIFY_FLAG" val="#wm#"/>
  <p:tag name="KSO_WM_TAG_VERSION" val="3.0"/>
  <p:tag name="KSO_WM_DIAGRAM_VERSION" val="3"/>
  <p:tag name="KSO_WM_DIAGRAM_GROUP_CODE" val="l1-1"/>
  <p:tag name="KSO_WM_UNIT_ID" val="custom20236005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7.xml><?xml version="1.0" encoding="utf-8"?>
<p:tagLst xmlns:p="http://schemas.openxmlformats.org/presentationml/2006/main">
  <p:tag name="KSO_WM_UNIT_TYPE" val="l_h_i"/>
  <p:tag name="KSO_WM_UNIT_INDEX" val="1_2_3"/>
  <p:tag name="KSO_WM_BEAUTIFY_FLAG" val="#wm#"/>
  <p:tag name="KSO_WM_TAG_VERSION" val="3.0"/>
  <p:tag name="KSO_WM_DIAGRAM_VERSION" val="3"/>
  <p:tag name="KSO_WM_DIAGRAM_GROUP_CODE" val="l1-1"/>
  <p:tag name="KSO_WM_UNIT_ID" val="custom20236005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8.xml><?xml version="1.0" encoding="utf-8"?>
<p:tagLst xmlns:p="http://schemas.openxmlformats.org/presentationml/2006/main">
  <p:tag name="KSO_WM_UNIT_TYPE" val="l_h_i"/>
  <p:tag name="KSO_WM_UNIT_INDEX" val="1_3_3"/>
  <p:tag name="KSO_WM_BEAUTIFY_FLAG" val="#wm#"/>
  <p:tag name="KSO_WM_TAG_VERSION" val="3.0"/>
  <p:tag name="KSO_WM_DIAGRAM_VERSION" val="3"/>
  <p:tag name="KSO_WM_DIAGRAM_GROUP_CODE" val="l1-1"/>
  <p:tag name="KSO_WM_UNIT_ID" val="custom20236005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9.xml><?xml version="1.0" encoding="utf-8"?>
<p:tagLst xmlns:p="http://schemas.openxmlformats.org/presentationml/2006/main">
  <p:tag name="KSO_WM_UNIT_TYPE" val="l_h_i"/>
  <p:tag name="KSO_WM_UNIT_INDEX" val="1_4_3"/>
  <p:tag name="KSO_WM_BEAUTIFY_FLAG" val="#wm#"/>
  <p:tag name="KSO_WM_TAG_VERSION" val="3.0"/>
  <p:tag name="KSO_WM_DIAGRAM_VERSION" val="3"/>
  <p:tag name="KSO_WM_DIAGRAM_GROUP_CODE" val="l1-1"/>
  <p:tag name="KSO_WM_UNIT_ID" val="custom20236005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5"/>
  <p:tag name="KSO_WM_TEMPLATE_CATEGORY" val="custom"/>
  <p:tag name="KSO_WM_DIAGRAM_MAX_ITEMCNT" val="6"/>
  <p:tag name="KSO_WM_DIAGRAM_MIN_ITEMCNT" val="2"/>
  <p:tag name="KSO_WM_DIAGRAM_VIRTUALLY_FRAME" val="{&quot;height&quot;:441.31268310546875,&quot;left&quot;:321.47816180371865,&quot;top&quot;:49.343658447265625,&quot;width&quot;:581.089660644531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UNIT_ID" val="custom20236005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5"/>
  <p:tag name="KSO_WM_TEMPLATE_CATEGORY" val="custom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1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SLIDE_ID" val="slide_62e9a827c1ca94a6"/>
  <p:tag name="resource_record_key" val="{&quot;65&quot;:[20205081],&quot;8&quot;:[20476464,4641282]}"/>
</p:tagLst>
</file>

<file path=ppt/tags/tag1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SLIDE_ID" val="slide_21d876bcd5574aba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5525_1*l_i*1_1"/>
  <p:tag name="KSO_WM_TEMPLATE_CATEGORY" val="diagram"/>
  <p:tag name="KSO_WM_TEMPLATE_INDEX" val="20235525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525_1*l_h_f*1_1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84"/>
  <p:tag name="KSO_WM_BEAUTIFY_FLAG" val="#wm#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525_1*l_h_f*1_2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84"/>
  <p:tag name="KSO_WM_BEAUTIFY_FLAG" val="#wm#"/>
  <p:tag name="KSO_WM_UNIT_PRESET_TEXT" val="单击添加正文，文字是您思想的提炼，为了演示发布的良好效果。根据需要可酌情增减文字，以便观者准确理解您所传达的信息。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5525_1*l_h_a*1_1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799999952316284},{&quot;brightness&quot;:0,&quot;colorType&quot;:1,&quot;foreColorIndex&quot;:5,&quot;pos&quot;:0.7200000286102295,&quot;transparency&quot;:0.9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6,&quot;transparency&quot;:0.5400000214576721},&quot;threeD&quot;:{&quot;curvedSurface&quot;:{&quot;brightness&quot;:0,&quot;colorType&quot;:2,&quot;rgb&quot;:&quot;#000000&quot;},&quot;depth&quot;:{&quot;colorType&quot;:0}}}}"/>
  <p:tag name="KSO_WM_UNIT_TEXT_TYPE" val="1"/>
  <p:tag name="KSO_WM_UNIT_VALUE" val="19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SHADOW_SCHEMECOLOR_INDEX" val="16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5525_1*l_h_a*1_2_1"/>
  <p:tag name="KSO_WM_TEMPLATE_CATEGORY" val="diagram"/>
  <p:tag name="KSO_WM_TEMPLATE_INDEX" val="2023552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4,&quot;left&quot;:63.4,&quot;top&quot;:121.55,&quot;width&quot;:812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799999952316284},{&quot;brightness&quot;:0,&quot;colorType&quot;:1,&quot;foreColorIndex&quot;:5,&quot;pos&quot;:0.7200000286102295,&quot;transparency&quot;:0.9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16,&quot;transparency&quot;:0.5400000214576721},&quot;threeD&quot;:{&quot;curvedSurface&quot;:{&quot;brightness&quot;:0,&quot;colorType&quot;:2,&quot;rgb&quot;:&quot;#000000&quot;},&quot;depth&quot;:{&quot;colorType&quot;:0}}}}"/>
  <p:tag name="KSO_WM_UNIT_TEXT_TYPE" val="1"/>
  <p:tag name="KSO_WM_UNIT_VALUE" val="19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SHADOW_SCHEMECOLOR_INDEX" val="16"/>
  <p:tag name="KSO_WM_UNIT_USESOURCEFORMAT_APPLY" val="0"/>
</p:tagLst>
</file>

<file path=ppt/tags/tag1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34755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05081"/>
  <p:tag name="KSO_WM_SLIDE_TYPE" val="text"/>
  <p:tag name="KSO_WM_SLIDE_SUBTYPE" val="picTxt"/>
  <p:tag name="KSO_WM_SLIDE_SIZE" val="397.8*359.95"/>
  <p:tag name="KSO_WM_SLIDE_POSITION" val="48*13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1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1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正文，文字是您思想的提炼，请尽量言简意赅的阐述观点。单击此处输入你的项正文，简明扼要地阐述您的观点"/>
  <p:tag name="KSO_WM_UNIT_LINE_FORE_SCHEMECOLOR_INDEX" val="5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1_2*l_h_a*1_1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15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COLOR_TRICK" val="2"/>
  <p:tag name="KSO_WM_DIAGRAM_GROUP_CODE" val="l1-1"/>
  <p:tag name="KSO_WM_UNIT_INDEX" val="1_2_1"/>
  <p:tag name="KSO_WM_DIAGRAM_MIN_ITEMCNT" val="2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D" val="diagram20231751_2*l_h_f*1_2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79345703125,&quot;left&quot;:54.35,&quot;top&quot;:97.55499697227178,&quot;width&quot;:857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UNIT_PRESET_TEXT" val="单击此处输入你的项正文，文字是您思想的提炼，请尽量言简意赅的阐述观点。单击此处输入你的项正文，简明扼要地阐述您的观点"/>
  <p:tag name="KSO_WM_UNIT_LINE_FORE_SCHEMECOLOR_INDEX" val="6"/>
  <p:tag name="KSO_WM_UNIT_TEXT_FILL_FORE_SCHEMECOLOR_INDEX" val="1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1_2*l_h_a*1_2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79345703125,&quot;left&quot;:54.35,&quot;top&quot;:97.55499697227178,&quot;width&quot;:857.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添加标题"/>
  <p:tag name="KSO_WM_UNIT_FILL_TYPE" val="1"/>
  <p:tag name="KSO_WM_UNIT_FILL_FORE_SCHEMECOLOR_INDEX" val="6"/>
  <p:tag name="KSO_WM_UNIT_FILL_FORE_SCHEMECOLOR_INDEX_BRIGHTNESS" val="0"/>
  <p:tag name="KSO_WM_UNIT_USESOURCEFORMAT_APPLY" val="0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0290278],&quot;65&quot;:[20205081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8_4*a*1"/>
  <p:tag name="KSO_WM_TEMPLATE_CATEGORY" val="diagram"/>
  <p:tag name="KSO_WM_TEMPLATE_INDEX" val="20236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i*1_1"/>
  <p:tag name="KSO_WM_TEMPLATE_CATEGORY" val="diagram"/>
  <p:tag name="KSO_WM_TEMPLATE_INDEX" val="20236928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i*1_2"/>
  <p:tag name="KSO_WM_TEMPLATE_CATEGORY" val="diagram"/>
  <p:tag name="KSO_WM_TEMPLATE_INDEX" val="20236928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MAX_ITEMCNT" val="8"/>
  <p:tag name="KSO_WM_DIAGRAM_MIN_ITEMCNT" val="4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1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24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1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1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26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1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7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3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28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3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3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3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1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5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5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5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33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5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5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34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5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5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5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2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36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2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2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38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2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9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4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4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4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42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4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4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3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6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6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6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6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45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6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6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6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6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6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47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7_2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7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8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7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7_1"/>
  <p:tag name="KSO_WM_DIAGRAM_VERSION" val="3"/>
  <p:tag name="KSO_WM_DIAGRAM_COLOR_TRICK" val="1"/>
  <p:tag name="KSO_WM_DIAGRAM_COLOR_TEXT_CAN_REMOVE" val="n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9000000357627869,&quot;transparency&quot;:1},{&quot;brightness&quot;:0.4000000059604645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49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f*1_7_1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33"/>
  <p:tag name="KSO_WM_DIAGRAM_GROUP_CODE" val="m1-1"/>
  <p:tag name="KSO_WM_UNIT_TYPE" val="m_h_f"/>
  <p:tag name="KSO_WM_UNIT_INDEX" val="1_7_1"/>
  <p:tag name="KSO_WM_DIAGRAM_VERSION" val="3"/>
  <p:tag name="KSO_WM_DIAGRAM_COLOR_TRICK" val="1"/>
  <p:tag name="KSO_WM_DIAGRAM_COLOR_TEXT_CAN_REMOVE" val="n"/>
  <p:tag name="KSO_WM_UNIT_PRESET_TEXT" val="单击输入项正文，文字是您思想的提炼，请言简意赅的阐述观点。&#10;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263.7856750488281,&quot;left&quot;:-2.5363078536386636,&quot;top&quot;:185.90342231810564,&quot;width&quot;:889.1363078536385}"/>
  <p:tag name="KSO_WM_UNIT_HIGHLIGHT" val="0"/>
  <p:tag name="KSO_WM_UNIT_COMPATIBLE" val="0"/>
  <p:tag name="KSO_WM_UNIT_DIAGRAM_ISNUMVISUAL" val="0"/>
  <p:tag name="KSO_WM_UNIT_DIAGRAM_ISREFERUNIT" val="0"/>
  <p:tag name="KSO_WM_UNIT_ID" val="diagram20236928_4*m_h_i*1_7_3"/>
  <p:tag name="KSO_WM_TEMPLATE_CATEGORY" val="diagram"/>
  <p:tag name="KSO_WM_TEMPLATE_INDEX" val="20236928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7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1.xml><?xml version="1.0" encoding="utf-8"?>
<p:tagLst xmlns:p="http://schemas.openxmlformats.org/presentationml/2006/main">
  <p:tag name="KSO_WM_SLIDE_ID" val="diagram20236928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7"/>
  <p:tag name="KSO_WM_SLIDE_INDEX" val="4"/>
  <p:tag name="KSO_WM_SLIDE_SIZE" val="790.377*263.492"/>
  <p:tag name="KSO_WM_SLIDE_POSITION" val="90.7774*186.05"/>
  <p:tag name="KSO_WM_TAG_VERSION" val="3.0"/>
  <p:tag name="KSO_WM_BEAUTIFY_FLAG" val="#wm#"/>
  <p:tag name="KSO_WM_TEMPLATE_CATEGORY" val="custom"/>
  <p:tag name="KSO_WM_TEMPLATE_INDEX" val="20205081"/>
  <p:tag name="KSO_WM_DIAGRAM_GROUP_CODE" val="m1-1"/>
  <p:tag name="KSO_WM_SLIDE_DIAGTYPE" val="m"/>
  <p:tag name="KSO_WM_SLIDE_LAYOUT" val="a_m"/>
  <p:tag name="KSO_WM_SLIDE_LAYOUT_CNT" val="1_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8_4*a*1"/>
  <p:tag name="KSO_WM_TEMPLATE_CATEGORY" val="diagram"/>
  <p:tag name="KSO_WM_TEMPLATE_INDEX" val="20236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SLIDE_ID" val="diagram20236928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7"/>
  <p:tag name="KSO_WM_SLIDE_INDEX" val="4"/>
  <p:tag name="KSO_WM_SLIDE_SIZE" val="790.377*263.492"/>
  <p:tag name="KSO_WM_SLIDE_POSITION" val="90.7774*186.05"/>
  <p:tag name="KSO_WM_TAG_VERSION" val="3.0"/>
  <p:tag name="KSO_WM_BEAUTIFY_FLAG" val="#wm#"/>
  <p:tag name="KSO_WM_TEMPLATE_CATEGORY" val="custom"/>
  <p:tag name="KSO_WM_TEMPLATE_INDEX" val="20205081"/>
  <p:tag name="KSO_WM_DIAGRAM_GROUP_CODE" val="m1-1"/>
  <p:tag name="KSO_WM_SLIDE_DIAGTYPE" val="m"/>
  <p:tag name="KSO_WM_SLIDE_LAYOUT" val="a_m"/>
  <p:tag name="KSO_WM_SLIDE_LAYOUT_CNT" val="1_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8_4*a*1"/>
  <p:tag name="KSO_WM_TEMPLATE_CATEGORY" val="diagram"/>
  <p:tag name="KSO_WM_TEMPLATE_INDEX" val="20236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SLIDE_ID" val="diagram20236928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7"/>
  <p:tag name="KSO_WM_SLIDE_INDEX" val="4"/>
  <p:tag name="KSO_WM_SLIDE_SIZE" val="790.377*263.492"/>
  <p:tag name="KSO_WM_SLIDE_POSITION" val="90.7774*186.05"/>
  <p:tag name="KSO_WM_TAG_VERSION" val="3.0"/>
  <p:tag name="KSO_WM_BEAUTIFY_FLAG" val="#wm#"/>
  <p:tag name="KSO_WM_TEMPLATE_CATEGORY" val="custom"/>
  <p:tag name="KSO_WM_TEMPLATE_INDEX" val="20205081"/>
  <p:tag name="KSO_WM_DIAGRAM_GROUP_CODE" val="m1-1"/>
  <p:tag name="KSO_WM_SLIDE_DIAGTYPE" val="m"/>
  <p:tag name="KSO_WM_SLIDE_LAYOUT" val="a_m"/>
  <p:tag name="KSO_WM_SLIDE_LAYOUT_CNT" val="1_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8_4*a*1"/>
  <p:tag name="KSO_WM_TEMPLATE_CATEGORY" val="diagram"/>
  <p:tag name="KSO_WM_TEMPLATE_INDEX" val="20236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SLIDE_ID" val="diagram20236928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7"/>
  <p:tag name="KSO_WM_SLIDE_INDEX" val="4"/>
  <p:tag name="KSO_WM_SLIDE_SIZE" val="790.377*263.492"/>
  <p:tag name="KSO_WM_SLIDE_POSITION" val="90.7774*186.05"/>
  <p:tag name="KSO_WM_TAG_VERSION" val="3.0"/>
  <p:tag name="KSO_WM_BEAUTIFY_FLAG" val="#wm#"/>
  <p:tag name="KSO_WM_TEMPLATE_CATEGORY" val="custom"/>
  <p:tag name="KSO_WM_TEMPLATE_INDEX" val="20205081"/>
  <p:tag name="KSO_WM_DIAGRAM_GROUP_CODE" val="m1-1"/>
  <p:tag name="KSO_WM_SLIDE_DIAGTYPE" val="m"/>
  <p:tag name="KSO_WM_SLIDE_LAYOUT" val="a_m"/>
  <p:tag name="KSO_WM_SLIDE_LAYOUT_CNT" val="1_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8_4*a*1"/>
  <p:tag name="KSO_WM_TEMPLATE_CATEGORY" val="diagram"/>
  <p:tag name="KSO_WM_TEMPLATE_INDEX" val="20236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SLIDE_ID" val="diagram20236928_4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7"/>
  <p:tag name="KSO_WM_SLIDE_INDEX" val="4"/>
  <p:tag name="KSO_WM_SLIDE_SIZE" val="790.377*263.492"/>
  <p:tag name="KSO_WM_SLIDE_POSITION" val="90.7774*186.05"/>
  <p:tag name="KSO_WM_TAG_VERSION" val="3.0"/>
  <p:tag name="KSO_WM_BEAUTIFY_FLAG" val="#wm#"/>
  <p:tag name="KSO_WM_TEMPLATE_CATEGORY" val="custom"/>
  <p:tag name="KSO_WM_TEMPLATE_INDEX" val="20205081"/>
  <p:tag name="KSO_WM_DIAGRAM_GROUP_CODE" val="m1-1"/>
  <p:tag name="KSO_WM_SLIDE_DIAGTYPE" val="m"/>
  <p:tag name="KSO_WM_SLIDE_LAYOUT" val="a_m"/>
  <p:tag name="KSO_WM_SLIDE_LAYOUT_CNT" val="1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30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4_3*l_h_f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4_3*l_h_f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4_3*l_h_f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4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4_3*l_h_f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。根据需要可酌情增减文字，以便观者准确地理解"/>
  <p:tag name="KSO_WM_UNIT_TEXT_FILL_FORE_SCHEMECOLOR_INDEX" val="1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964_3*l_h_i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4_3*l_h_i*1_2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4_3*l_h_i*1_4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4_3*l_h_i*1_3_2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4_3*l_h_i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4_3*l_h_i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64_3*l_h_i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4_3*l_h_a*1_1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4_3*l_h_a*1_2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4_3*l_h_a*1_3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4_3*l_h_a*1_4_1"/>
  <p:tag name="KSO_WM_TEMPLATE_CATEGORY" val="diagram"/>
  <p:tag name="KSO_WM_TEMPLATE_INDEX" val="2023196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324.5284118652344,&quot;width&quot;:818.24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799_1*a*1"/>
  <p:tag name="KSO_WM_TEMPLATE_CATEGORY" val="diagram"/>
  <p:tag name="KSO_WM_TEMPLATE_INDEX" val="2023179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1799_1*l_h_i*1_1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799_1*l_h_i*1_1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99_1*l_h_a*1_1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799_1*l_h_i*1_2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99_1*l_h_i*1_2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9_1*l_h_f*1_2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单击此处添加文本具体内容。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99_1*l_h_a*1_2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27.xml><?xml version="1.0" encoding="utf-8"?>
<p:tagLst xmlns:p="http://schemas.openxmlformats.org/presentationml/2006/main">
  <p:tag name="KSO_WM_DIAGRAM_VIRTUALLY_FRAME" val="{&quot;height&quot;:375.5104724409449,&quot;left&quot;:54.8,&quot;top&quot;:110.83779527559054,&quot;width&quot;:850.4001574803149}"/>
</p:tagLst>
</file>

<file path=ppt/tags/tag3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9_1*l_h_f*1_1_1"/>
  <p:tag name="KSO_WM_TEMPLATE_CATEGORY" val="diagram"/>
  <p:tag name="KSO_WM_TEMPLATE_INDEX" val="2023179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3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75.5104724409449,&quot;left&quot;:54.8,&quot;top&quot;:110.83779527559054,&quot;width&quot;:850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单击此处添加文本具体内容。"/>
  <p:tag name="KSO_WM_UNIT_USESOURCEFORMAT_APPLY" val="0"/>
</p:tagLst>
</file>

<file path=ppt/tags/tag329.xml><?xml version="1.0" encoding="utf-8"?>
<p:tagLst xmlns:p="http://schemas.openxmlformats.org/presentationml/2006/main">
  <p:tag name="KSO_WM_SLIDE_ID" val="diagram2023179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05081"/>
  <p:tag name="KSO_WM_SLIDE_LAYOUT" val="a_l"/>
  <p:tag name="KSO_WM_SLIDE_LAYOUT_CNT" val="1_1"/>
  <p:tag name="KSO_WM_SLIDE_TYPE" val="text"/>
  <p:tag name="KSO_WM_SLIDE_SUBTYPE" val="diag"/>
  <p:tag name="KSO_WM_SLIDE_SIZE" val="850.4*375.51"/>
  <p:tag name="KSO_WM_SLIDE_POSITION" val="54.8*110.838"/>
  <p:tag name="KSO_WM_SPECIAL_SOURCE" val="bdnull"/>
  <p:tag name="resource_record_key" val="{&quot;10&quot;:[4524156,3657193,21539238,20249219,21566601],&quot;65&quot;:[20205081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2.xml><?xml version="1.0" encoding="utf-8"?>
<p:tagLst xmlns:p="http://schemas.openxmlformats.org/presentationml/2006/main">
  <p:tag name="COMMONDATA" val="eyJoZGlkIjoiMWFiNWU5MDZkOTdhOTkwZmU2NDUwMzRjY2M4ZTJjMzQifQ=="/>
  <p:tag name="resource_record_key" val="{&quot;10&quot;:[4524156,3657193,21539238,20249219,21566601,20290278],&quot;65&quot;:[20205081],&quot;8&quot;:[20476464,4641282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4a51cb53b0b9af0c1784b21848588e53dfa1c4"/>
  <p:tag name="KSO_WM_NEWLAYOUT_ID" val="110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f68651c7ca8d35304d9ec69b5aca550f94f8d"/>
  <p:tag name="KSO_WM_NEWLAYOUT_ID" val="122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f7dfaf1a7a7ce086d750149345211fe09582ac"/>
  <p:tag name="KSO_WM_NEWLAYOUT_ID" val="31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6644</Words>
  <Application>WPS 演示</Application>
  <PresentationFormat>宽屏</PresentationFormat>
  <Paragraphs>544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Wingdings</vt:lpstr>
      <vt:lpstr>Black and White</vt:lpstr>
      <vt:lpstr>Arial Unicode MS</vt:lpstr>
      <vt:lpstr>Calibri</vt:lpstr>
      <vt:lpstr>汉仪雅酷黑 95W</vt:lpstr>
      <vt:lpstr>Office 主题​​</vt:lpstr>
      <vt:lpstr>3_Office 主题​​</vt:lpstr>
      <vt:lpstr>PowerPoint 演示文稿</vt:lpstr>
      <vt:lpstr>PowerPoint 演示文稿</vt:lpstr>
      <vt:lpstr>PowerPoint 演示文稿</vt:lpstr>
      <vt:lpstr>开发背景</vt:lpstr>
      <vt:lpstr>我国开源生态发展</vt:lpstr>
      <vt:lpstr>PowerPoint 演示文稿</vt:lpstr>
      <vt:lpstr>PowerPoint 演示文稿</vt:lpstr>
      <vt:lpstr>技术路线实现流程图</vt:lpstr>
      <vt:lpstr>数据获取</vt:lpstr>
      <vt:lpstr>数据获取</vt:lpstr>
      <vt:lpstr>数据获取</vt:lpstr>
      <vt:lpstr>词云图数据获取</vt:lpstr>
      <vt:lpstr>OpenDigger数据分析</vt:lpstr>
      <vt:lpstr>数据提取</vt:lpstr>
      <vt:lpstr>原始数据处理</vt:lpstr>
      <vt:lpstr>部分代码展示</vt:lpstr>
      <vt:lpstr>健康度总览数据处理</vt:lpstr>
      <vt:lpstr>协作效率数据处理</vt:lpstr>
      <vt:lpstr>24小时开源贡献行为分布数据处理</vt:lpstr>
      <vt:lpstr>PowerPoint 演示文稿</vt:lpstr>
      <vt:lpstr>大屏总览</vt:lpstr>
      <vt:lpstr>协作效率概况</vt:lpstr>
      <vt:lpstr>协作效率概况</vt:lpstr>
      <vt:lpstr>协作效率概况</vt:lpstr>
      <vt:lpstr>中国开源生态区域分布</vt:lpstr>
      <vt:lpstr>中国开源生态区域分布</vt:lpstr>
      <vt:lpstr>中国开源生态区域分布</vt:lpstr>
      <vt:lpstr>中国开源生态区域分布</vt:lpstr>
      <vt:lpstr>TOP10榜单</vt:lpstr>
      <vt:lpstr>TOP10榜单</vt:lpstr>
      <vt:lpstr>TOP10榜单</vt:lpstr>
      <vt:lpstr>热点技术主题词云图</vt:lpstr>
      <vt:lpstr>热点技术主题词云图</vt:lpstr>
      <vt:lpstr>热点技术主题词云图</vt:lpstr>
      <vt:lpstr>健康度总览</vt:lpstr>
      <vt:lpstr>健康度总览</vt:lpstr>
      <vt:lpstr>健康度总览</vt:lpstr>
      <vt:lpstr>24小时开源贡献行为分布</vt:lpstr>
      <vt:lpstr>24小时开源贡献行为分布</vt:lpstr>
      <vt:lpstr>24小时开源贡献行为分布</vt:lpstr>
      <vt:lpstr>创新性分析</vt:lpstr>
      <vt:lpstr>PowerPoint 演示文稿</vt:lpstr>
      <vt:lpstr>现实意义与应用场景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Angel</cp:lastModifiedBy>
  <cp:revision>215</cp:revision>
  <dcterms:created xsi:type="dcterms:W3CDTF">2019-06-19T02:08:00Z</dcterms:created>
  <dcterms:modified xsi:type="dcterms:W3CDTF">2026-01-13T14:36:43Z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41F8530E285D4A17BDFC68ACC01277D5_13</vt:lpwstr>
  </property>
  <property fmtid="{D5CDD505-2E9C-101B-9397-08002B2CF9AE}" pid="4" name="KSOTemplateUUID">
    <vt:lpwstr>v1.0_mb_jJ7uN/CQjIrg8kOiQVDzmg==</vt:lpwstr>
  </property>
</Properties>
</file>